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3" r:id="rId1"/>
  </p:sldMasterIdLst>
  <p:notesMasterIdLst>
    <p:notesMasterId r:id="rId10"/>
  </p:notesMasterIdLst>
  <p:sldIdLst>
    <p:sldId id="272" r:id="rId2"/>
    <p:sldId id="351" r:id="rId3"/>
    <p:sldId id="355" r:id="rId4"/>
    <p:sldId id="356" r:id="rId5"/>
    <p:sldId id="330" r:id="rId6"/>
    <p:sldId id="360" r:id="rId7"/>
    <p:sldId id="365" r:id="rId8"/>
    <p:sldId id="3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севолод Лисовский" initials="ВЛ" lastIdx="1" clrIdx="0">
    <p:extLst>
      <p:ext uri="{19B8F6BF-5375-455C-9EA6-DF929625EA0E}">
        <p15:presenceInfo xmlns:p15="http://schemas.microsoft.com/office/powerpoint/2012/main" userId="4429dd4f080f97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D"/>
    <a:srgbClr val="D2FBF8"/>
    <a:srgbClr val="E0F7E4"/>
    <a:srgbClr val="96E3BB"/>
    <a:srgbClr val="FFACF8"/>
    <a:srgbClr val="91E7EE"/>
    <a:srgbClr val="FAD38D"/>
    <a:srgbClr val="FBFEFE"/>
    <a:srgbClr val="A24B2E"/>
    <a:srgbClr val="484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616B6-1499-45A4-8487-349F9D44CCBE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18318-E4F7-496C-A577-781CA278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3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E563A-10FE-4948-BF2A-5114902BA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05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2DCF-100F-712B-31FE-88A84B862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1F5D4-3351-3500-6BD7-9D6516D72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9C86F-58EA-0DCB-AE95-94FDF4AE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F722-8D4C-40BE-9507-ECF13A2FDB66}" type="datetime1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1C80F-6CDD-AB27-F244-3AE8E5FA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075B3-65AA-82A8-755D-8A7C9B4C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CD41-1CB6-42B7-BE9D-7BB8E1A9C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0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7721-8CC6-BA6B-8008-0BC8B6FD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F6A6A-3A9B-2DA5-F16B-01A355DF7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ECF61-BB93-C002-2229-2F56A2D1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7952-B092-4036-953A-41924A275FB0}" type="datetime1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9069E-7964-1524-F3B8-2ABDB30D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EC161-3A3B-A60A-2FC3-23361459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CD41-1CB6-42B7-BE9D-7BB8E1A9C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0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BAE72C-9F73-AA05-0380-F239B71AA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995A6-8DD9-E358-1C22-545CD70D7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B5A7C-EC7B-39E0-46A4-F3A7E101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DFDE-C484-4C3E-B5B2-E139CB62BCF3}" type="datetime1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77857-0345-B83D-9905-93570575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FDDEC-AD81-A676-E8BE-1FE9B8E8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CD41-1CB6-42B7-BE9D-7BB8E1A9C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1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2288-C172-84DC-B0A9-17E7A08A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BD7B3-4C33-8F8A-AB1B-F557BBFFE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4AA01-5740-5F31-0C93-BB193D4C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E4E1-001E-4D6E-82FB-5240A86F4F32}" type="datetime1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6E8F9-FD18-00F2-37EC-D7AE1FBD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81391-A4EE-900D-9598-25D7E75B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CD41-1CB6-42B7-BE9D-7BB8E1A9C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2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CA1A-D4C8-E0F3-BFEB-080FBBBC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D9A83-4E98-8A0C-CDFD-28D2B3BA8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06153-291C-2AFF-89EF-DDBE9080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D0B2-0736-4BFE-B0A4-447123E8F355}" type="datetime1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1406-5162-F764-B322-BD6B62AB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804C2-91ED-321C-EF56-86B8649E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CD41-1CB6-42B7-BE9D-7BB8E1A9C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2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31B7-0EFE-9324-B440-C7EAE606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16F00-9E75-592C-A2B1-ED26C63E3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67195-F76E-6B8A-E4E6-A4769DD8C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9897C-C5C5-5236-63D1-12D81872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BC69-6B34-4613-A759-5021EC7209F4}" type="datetime1">
              <a:rPr lang="ru-RU" smtClean="0"/>
              <a:t>07.08.2025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3ED87-92E3-D416-1DAA-A937803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AB974-34B0-E20B-A7F8-6CE92B3E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CD41-1CB6-42B7-BE9D-7BB8E1A9C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7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336B-FC3E-3F94-8028-596E6AD7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86F2C-61CD-94F9-6C85-B39AF9C1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00DE1-B3C2-A501-5056-4BAB9B869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D6913-CBCB-A685-F71B-E775AB40D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EBB36-DE7A-18C1-6316-F8A22ACCD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CE696-7112-B630-FF01-E33F14EB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716-1F07-4BE6-B481-1F2F00D948C7}" type="datetime1">
              <a:rPr lang="ru-RU" smtClean="0"/>
              <a:t>07.08.2025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AE2BAF-0A13-DDD8-1223-2E9AEC75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9822C-CCFF-7F2A-67EB-65106E47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CD41-1CB6-42B7-BE9D-7BB8E1A9C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6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146B-98C3-412F-747F-7C133D80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65083-A743-CDF1-9F33-D6BBA109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2421-BD05-432E-9439-3FF028476A5F}" type="datetime1">
              <a:rPr lang="ru-RU" smtClean="0"/>
              <a:t>07.08.2025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52896-32B5-E9F8-135F-EA34A09A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A4987-87B1-1A84-C136-AC391BA8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CD41-1CB6-42B7-BE9D-7BB8E1A9C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5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5554EE-BA26-F2D1-4B36-49D42D32F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A92D-D9E2-4D5A-BC99-A4AE593A8C6C}" type="datetime1">
              <a:rPr lang="ru-RU" smtClean="0"/>
              <a:t>07.08.2025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29752-F991-F934-3FDC-76A1BEC2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00EC6-D2BB-5CEB-9205-9B0B4DB1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CD41-1CB6-42B7-BE9D-7BB8E1A9C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0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936D-991E-F538-02AB-748C05BB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4C1E-9E63-7A39-3F2C-E368F6168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DBB44-8175-7D71-D4AA-7D6C41D73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10E5E-8F69-D82B-13BC-EBFE9D44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BB6E-BC34-4B07-A005-C7E381ECDCB1}" type="datetime1">
              <a:rPr lang="ru-RU" smtClean="0"/>
              <a:t>07.08.2025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39A8D-A3F6-235F-7C58-515B28FC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CA889-EB43-16F1-3400-2DD5B740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CD41-1CB6-42B7-BE9D-7BB8E1A9C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7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C0E1-1C13-739C-5A2A-E07C50B8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89D49-9E8F-9D0E-3D14-549CF7950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5B0EC-C1AD-0F9C-27AF-34A9BD970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849E2-B9C3-FAA4-E1A3-4749B88C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36D-FBF9-4E2E-A086-BC2AFD18AA9E}" type="datetime1">
              <a:rPr lang="ru-RU" smtClean="0"/>
              <a:t>07.08.2025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5CB4A-53A7-B0A2-EC5B-24431DC5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169BD-E907-2BD5-DF0D-A1393450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CD41-1CB6-42B7-BE9D-7BB8E1A9C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3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26507-76B5-CEF7-7483-AAA933D9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63B22-6538-736A-1944-82288AB6A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527C9-2377-8CD8-87F1-217A221E8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BD85-2553-4BCF-BA28-5C8841E1F259}" type="datetime1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40A-412B-A0A6-5EDE-CCDC11B85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EF1D9-8C4E-C99D-120A-36F6E0E14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BCD41-1CB6-42B7-BE9D-7BB8E1A9C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1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sv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sv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svg"/><Relationship Id="rId7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svg"/><Relationship Id="rId7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herd of cattle grazing on a lush green field&#10;&#10;Description generated with very high confidence">
            <a:extLst>
              <a:ext uri="{FF2B5EF4-FFF2-40B4-BE49-F238E27FC236}">
                <a16:creationId xmlns:a16="http://schemas.microsoft.com/office/drawing/2014/main" id="{3A5CC2D0-8CE8-4023-B5B4-721895316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328689-6EBF-4AB8-BBE6-E0F3995A6756}"/>
              </a:ext>
            </a:extLst>
          </p:cNvPr>
          <p:cNvSpPr txBox="1"/>
          <p:nvPr/>
        </p:nvSpPr>
        <p:spPr>
          <a:xfrm>
            <a:off x="108283" y="232618"/>
            <a:ext cx="11704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A4479"/>
                </a:solidFill>
                <a:latin typeface="Montserrat Black" panose="00000A00000000000000" pitchFamily="2" charset="-52"/>
                <a:cs typeface="Arial" panose="020B0604020202020204" pitchFamily="34" charset="0"/>
              </a:rPr>
              <a:t>МУКА КОРМОВАЯ БЕЛКОВАЯ «ЭКСТРА» </a:t>
            </a:r>
            <a:r>
              <a:rPr lang="ru-RU" sz="2400" b="1" i="1" u="sng" dirty="0">
                <a:solidFill>
                  <a:srgbClr val="0A4479"/>
                </a:solidFill>
                <a:latin typeface="Montserrat Black" panose="00000A00000000000000" pitchFamily="2" charset="-52"/>
                <a:cs typeface="Arial" panose="020B0604020202020204" pitchFamily="34" charset="0"/>
              </a:rPr>
              <a:t>Революция в кормлении! Главный конкурент белкам животного и растительного происхождения</a:t>
            </a:r>
            <a:endParaRPr lang="en-US" sz="4000" b="1" i="1" u="sng" dirty="0">
              <a:solidFill>
                <a:srgbClr val="0A4479"/>
              </a:solidFill>
              <a:latin typeface="Montserrat Black" panose="00000A00000000000000" pitchFamily="2" charset="-52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0A4479"/>
              </a:solidFill>
              <a:latin typeface="Montserrat Black" panose="00000A00000000000000" pitchFamily="2" charset="-52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  <a:cs typeface="Arial" panose="020B0604020202020204" pitchFamily="34" charset="0"/>
              </a:rPr>
              <a:t>ООО «БиоТехноКорм»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895" y="3621741"/>
            <a:ext cx="343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Biotehnokorm.by</a:t>
            </a:r>
            <a:endParaRPr lang="ru-RU" dirty="0"/>
          </a:p>
        </p:txBody>
      </p:sp>
      <p:pic>
        <p:nvPicPr>
          <p:cNvPr id="5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E1C2D1D-4E36-3D49-8617-F424B14102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940" y="2222823"/>
            <a:ext cx="2260060" cy="15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0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30EDA-7E69-ED95-292F-6EE5322D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897" y="63460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t>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DE9239C-C09E-4356-6C41-E2668679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594" y="2571772"/>
            <a:ext cx="1136790" cy="11514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17505A-5EC7-DC9C-7A2D-739825CA4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631" y="3941132"/>
            <a:ext cx="1141628" cy="11563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90769BB-EF01-444D-BE20-0DDE340A7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432" y="3941132"/>
            <a:ext cx="1141627" cy="115639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039945A-627E-05C5-80B5-1CE8CECE1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269" y="5305595"/>
            <a:ext cx="1141628" cy="115639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D9016A2-C799-3F19-54F7-3BC5222707AA}"/>
              </a:ext>
            </a:extLst>
          </p:cNvPr>
          <p:cNvSpPr txBox="1"/>
          <p:nvPr/>
        </p:nvSpPr>
        <p:spPr>
          <a:xfrm>
            <a:off x="5870014" y="2662769"/>
            <a:ext cx="202445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83-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85%</a:t>
            </a:r>
            <a:endParaRPr kumimoji="0" lang="ru-RU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9B233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содержание белка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DE2ED7-9A13-ECCC-42DA-7B2EBFC051E7}"/>
              </a:ext>
            </a:extLst>
          </p:cNvPr>
          <p:cNvSpPr txBox="1"/>
          <p:nvPr/>
        </p:nvSpPr>
        <p:spPr>
          <a:xfrm>
            <a:off x="9205461" y="2756782"/>
            <a:ext cx="202445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F9B233"/>
                </a:solidFill>
                <a:latin typeface="Montserrat" panose="00000500000000000000" pitchFamily="2" charset="-52"/>
              </a:rPr>
              <a:t>&lt;1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%</a:t>
            </a:r>
            <a:endParaRPr kumimoji="0" lang="ru-RU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9B233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жира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9ED29D-C6ED-4D8B-0621-1D4E685C8A02}"/>
              </a:ext>
            </a:extLst>
          </p:cNvPr>
          <p:cNvSpPr txBox="1"/>
          <p:nvPr/>
        </p:nvSpPr>
        <p:spPr>
          <a:xfrm>
            <a:off x="5898848" y="4112178"/>
            <a:ext cx="202445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&gt;9</a:t>
            </a:r>
            <a:r>
              <a:rPr kumimoji="0" lang="ru-R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7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%</a:t>
            </a:r>
            <a:endParaRPr kumimoji="0" lang="ru-RU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9B233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переваримость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6F9651-75DE-2FAC-0D1A-42267199E367}"/>
              </a:ext>
            </a:extLst>
          </p:cNvPr>
          <p:cNvSpPr txBox="1"/>
          <p:nvPr/>
        </p:nvSpPr>
        <p:spPr>
          <a:xfrm>
            <a:off x="9228869" y="4112178"/>
            <a:ext cx="202445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не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&gt;</a:t>
            </a:r>
            <a:r>
              <a:rPr kumimoji="0" lang="ru-R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1</a:t>
            </a:r>
            <a:r>
              <a:rPr lang="en-US" altLang="en-US" sz="2000" b="1" dirty="0">
                <a:solidFill>
                  <a:srgbClr val="F9B233"/>
                </a:solidFill>
                <a:latin typeface="Muller Bold" pitchFamily="50" charset="-52"/>
              </a:rPr>
              <a:t>,5%</a:t>
            </a:r>
            <a:endParaRPr kumimoji="0" lang="ru-RU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9B233"/>
              </a:solidFill>
              <a:effectLst/>
              <a:uLnTx/>
              <a:uFillTx/>
              <a:latin typeface="Muller Bold" pitchFamily="50" charset="-5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600" b="1" dirty="0">
                <a:solidFill>
                  <a:srgbClr val="595959"/>
                </a:solidFill>
                <a:latin typeface="Montserrat" panose="00000500000000000000" pitchFamily="2" charset="-52"/>
              </a:rPr>
              <a:t>сырой 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клетчатки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0247DD-C596-B52E-6053-C9770A994615}"/>
              </a:ext>
            </a:extLst>
          </p:cNvPr>
          <p:cNvSpPr txBox="1"/>
          <p:nvPr/>
        </p:nvSpPr>
        <p:spPr>
          <a:xfrm>
            <a:off x="5891371" y="5346715"/>
            <a:ext cx="202445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стерильный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без патогенной микрофлоры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3681F02-6EA1-6360-DD5B-FA196BE6E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5" y="2591421"/>
            <a:ext cx="4478728" cy="22636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493BF7-9101-9AD1-8A25-B9545E690B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1631" y="2571772"/>
            <a:ext cx="1136790" cy="115639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648F3AEA-26B5-D0D7-E5B6-32ACD47C7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64" y="1087066"/>
            <a:ext cx="8709104" cy="13593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Мука кормовая белковая «Экстра» </a:t>
            </a:r>
            <a:r>
              <a:rPr lang="en-US" b="1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- </a:t>
            </a:r>
            <a:r>
              <a:rPr lang="ru-RU" dirty="0">
                <a:latin typeface="Montserrat" panose="00000500000000000000" pitchFamily="2" charset="-52"/>
              </a:rPr>
              <a:t>высокопротеиновый продукт с высокой биодоступностью и степенью усвояемости, применяемый для оптимизации баланса белка в рационах всех видов животных, птиц и рыб (включая ценные породы)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</a:rPr>
            </a:b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1D1FC-8C16-B37E-F535-752642EE69F0}"/>
              </a:ext>
            </a:extLst>
          </p:cNvPr>
          <p:cNvSpPr txBox="1"/>
          <p:nvPr/>
        </p:nvSpPr>
        <p:spPr>
          <a:xfrm>
            <a:off x="9290356" y="5346715"/>
            <a:ext cx="202445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F9B233"/>
                </a:solidFill>
                <a:latin typeface="Montserrat" panose="00000500000000000000" pitchFamily="2" charset="-52"/>
              </a:rPr>
              <a:t>6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kumimoji="0" lang="ru-R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мес.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срок хранения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4D457DA5-B38C-4DD6-07FF-68D281F30D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21958" b="24033"/>
          <a:stretch/>
        </p:blipFill>
        <p:spPr>
          <a:xfrm flipH="1">
            <a:off x="21619" y="5530185"/>
            <a:ext cx="2986784" cy="137162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D73433-98CD-37D1-CFCD-4A6DFA086593}"/>
              </a:ext>
            </a:extLst>
          </p:cNvPr>
          <p:cNvSpPr/>
          <p:nvPr/>
        </p:nvSpPr>
        <p:spPr>
          <a:xfrm>
            <a:off x="670000" y="525518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gradFill flip="none" rotWithShape="1">
                  <a:gsLst>
                    <a:gs pos="0">
                      <a:srgbClr val="00A2B0"/>
                    </a:gs>
                    <a:gs pos="100000">
                      <a:srgbClr val="41B4A4"/>
                    </a:gs>
                  </a:gsLst>
                  <a:lin ang="10800000" scaled="1"/>
                  <a:tileRect/>
                </a:gradFill>
                <a:latin typeface="Montserrat Black" pitchFamily="2" charset="0"/>
                <a:cs typeface="Arial" panose="020B0604020202020204" pitchFamily="34" charset="0"/>
              </a:rPr>
              <a:t>ОПИСАНИЕ</a:t>
            </a:r>
            <a:endParaRPr kumimoji="0" lang="fr-CA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00A2B0"/>
                  </a:gs>
                  <a:gs pos="100000">
                    <a:srgbClr val="41B4A4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Montserrat Black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CC8DD-99C9-DA60-593C-3D8F8A027F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7664" y="5337106"/>
            <a:ext cx="1136790" cy="1095763"/>
          </a:xfrm>
          <a:prstGeom prst="rect">
            <a:avLst/>
          </a:prstGeom>
        </p:spPr>
      </p:pic>
      <p:pic>
        <p:nvPicPr>
          <p:cNvPr id="10" name="Picture 9" descr="A white circle with a circle in the middle&#10;&#10;Description automatically generated">
            <a:extLst>
              <a:ext uri="{FF2B5EF4-FFF2-40B4-BE49-F238E27FC236}">
                <a16:creationId xmlns:a16="http://schemas.microsoft.com/office/drawing/2014/main" id="{31728A43-3E50-5383-FD8A-453AB0D794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29" y="5711541"/>
            <a:ext cx="370005" cy="3700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8F8CCE-03BE-1F4B-5EC5-10FFE1ED04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75" b="89844" l="5941" r="92409">
                        <a14:foregroundMark x1="6931" y1="14063" x2="17822" y2="29688"/>
                        <a14:foregroundMark x1="59736" y1="14063" x2="66997" y2="22656"/>
                        <a14:foregroundMark x1="82838" y1="13281" x2="84818" y2="32813"/>
                        <a14:foregroundMark x1="91089" y1="16406" x2="92739" y2="23438"/>
                        <a14:foregroundMark x1="83828" y1="68750" x2="92079" y2="72656"/>
                        <a14:foregroundMark x1="82178" y1="70313" x2="82178" y2="68750"/>
                        <a14:foregroundMark x1="62706" y1="66406" x2="65017" y2="68750"/>
                        <a14:foregroundMark x1="32343" y1="69531" x2="39604" y2="86719"/>
                        <a14:foregroundMark x1="31023" y1="17188" x2="33003" y2="18750"/>
                        <a14:foregroundMark x1="31683" y1="21094" x2="34323" y2="14844"/>
                        <a14:foregroundMark x1="5941" y1="69531" x2="14521" y2="859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1758" y="1271037"/>
            <a:ext cx="2329955" cy="787907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819AEBA-FA4D-2225-9224-ECCEC282B2F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941" y="0"/>
            <a:ext cx="2260060" cy="1510851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1DB30B9-AB88-6A34-7173-6B36A29825F6}"/>
              </a:ext>
            </a:extLst>
          </p:cNvPr>
          <p:cNvSpPr txBox="1">
            <a:spLocks/>
          </p:cNvSpPr>
          <p:nvPr/>
        </p:nvSpPr>
        <p:spPr>
          <a:xfrm>
            <a:off x="9156120" y="63162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333333"/>
                </a:solidFill>
                <a:latin typeface="Montserrat SemiBold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349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576970D3-E85A-113E-2780-9C9761041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958" b="24033"/>
          <a:stretch/>
        </p:blipFill>
        <p:spPr>
          <a:xfrm flipH="1">
            <a:off x="21619" y="5530185"/>
            <a:ext cx="2986784" cy="137162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30EDA-7E69-ED95-292F-6EE5322D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120" y="63162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333333"/>
                </a:solidFill>
                <a:latin typeface="Montserrat SemiBold" pitchFamily="2" charset="0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434" name="Прямоугольник 433">
            <a:extLst>
              <a:ext uri="{FF2B5EF4-FFF2-40B4-BE49-F238E27FC236}">
                <a16:creationId xmlns:a16="http://schemas.microsoft.com/office/drawing/2014/main" id="{22C448FC-99C6-7943-9B05-787D34A00BA8}"/>
              </a:ext>
            </a:extLst>
          </p:cNvPr>
          <p:cNvSpPr/>
          <p:nvPr/>
        </p:nvSpPr>
        <p:spPr>
          <a:xfrm>
            <a:off x="670000" y="525518"/>
            <a:ext cx="899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gradFill flip="none" rotWithShape="1">
                  <a:gsLst>
                    <a:gs pos="0">
                      <a:srgbClr val="00A2B0"/>
                    </a:gs>
                    <a:gs pos="100000">
                      <a:srgbClr val="41B4A4"/>
                    </a:gs>
                  </a:gsLst>
                  <a:lin ang="10800000" scaled="1"/>
                  <a:tileRect/>
                </a:gradFill>
                <a:latin typeface="Montserrat Black" pitchFamily="2" charset="0"/>
                <a:cs typeface="Arial" panose="020B0604020202020204" pitchFamily="34" charset="0"/>
              </a:rPr>
              <a:t>ХАРАКТЕРИСТИКИ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00A2B0"/>
                  </a:gs>
                  <a:gs pos="100000">
                    <a:srgbClr val="41B4A4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Montserrat Black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E61F3B01-9ECA-984A-349A-89A3839F52BD}"/>
              </a:ext>
            </a:extLst>
          </p:cNvPr>
          <p:cNvSpPr/>
          <p:nvPr/>
        </p:nvSpPr>
        <p:spPr>
          <a:xfrm>
            <a:off x="204939" y="3855627"/>
            <a:ext cx="3467800" cy="2741817"/>
          </a:xfrm>
          <a:prstGeom prst="rect">
            <a:avLst/>
          </a:prstGeom>
          <a:solidFill>
            <a:srgbClr val="239635">
              <a:alpha val="6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9B233"/>
              </a:solidFill>
              <a:latin typeface="Calibri" panose="020F0502020204030204"/>
            </a:endParaRP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2813EEC3-8D2B-F7DE-7C71-D685043865C9}"/>
              </a:ext>
            </a:extLst>
          </p:cNvPr>
          <p:cNvSpPr/>
          <p:nvPr/>
        </p:nvSpPr>
        <p:spPr>
          <a:xfrm>
            <a:off x="4119373" y="3791487"/>
            <a:ext cx="3466943" cy="2405360"/>
          </a:xfrm>
          <a:prstGeom prst="rect">
            <a:avLst/>
          </a:prstGeom>
          <a:solidFill>
            <a:srgbClr val="FF89F5">
              <a:alpha val="6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33" name="Table 432">
            <a:extLst>
              <a:ext uri="{FF2B5EF4-FFF2-40B4-BE49-F238E27FC236}">
                <a16:creationId xmlns:a16="http://schemas.microsoft.com/office/drawing/2014/main" id="{72D22A21-232E-DD8B-B682-75525B018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760669"/>
              </p:ext>
            </p:extLst>
          </p:nvPr>
        </p:nvGraphicFramePr>
        <p:xfrm>
          <a:off x="4215073" y="3940355"/>
          <a:ext cx="3106414" cy="2337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683">
                  <a:extLst>
                    <a:ext uri="{9D8B030D-6E8A-4147-A177-3AD203B41FA5}">
                      <a16:colId xmlns:a16="http://schemas.microsoft.com/office/drawing/2014/main" val="1747701227"/>
                    </a:ext>
                  </a:extLst>
                </a:gridCol>
                <a:gridCol w="1053731">
                  <a:extLst>
                    <a:ext uri="{9D8B030D-6E8A-4147-A177-3AD203B41FA5}">
                      <a16:colId xmlns:a16="http://schemas.microsoft.com/office/drawing/2014/main" val="2948611260"/>
                    </a:ext>
                  </a:extLst>
                </a:gridCol>
              </a:tblGrid>
              <a:tr h="3349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Натрий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3,5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977190"/>
                  </a:ext>
                </a:extLst>
              </a:tr>
              <a:tr h="3349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Хлорид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2.8%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340419"/>
                  </a:ext>
                </a:extLst>
              </a:tr>
              <a:tr h="28595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Сера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1.9%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26837"/>
                  </a:ext>
                </a:extLst>
              </a:tr>
              <a:tr h="3146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Натрий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1.6%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671048"/>
                  </a:ext>
                </a:extLst>
              </a:tr>
              <a:tr h="2695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Марганец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915852"/>
                  </a:ext>
                </a:extLst>
              </a:tr>
              <a:tr h="34009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Медь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234067"/>
                  </a:ext>
                </a:extLst>
              </a:tr>
              <a:tr h="1834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Калий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0.1%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65191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273075"/>
                  </a:ext>
                </a:extLst>
              </a:tr>
            </a:tbl>
          </a:graphicData>
        </a:graphic>
      </p:graphicFrame>
      <p:sp>
        <p:nvSpPr>
          <p:cNvPr id="435" name="TextBox 434">
            <a:extLst>
              <a:ext uri="{FF2B5EF4-FFF2-40B4-BE49-F238E27FC236}">
                <a16:creationId xmlns:a16="http://schemas.microsoft.com/office/drawing/2014/main" id="{44236BF6-1AD6-C5B9-061F-F2F54C2ED74D}"/>
              </a:ext>
            </a:extLst>
          </p:cNvPr>
          <p:cNvSpPr txBox="1"/>
          <p:nvPr/>
        </p:nvSpPr>
        <p:spPr>
          <a:xfrm>
            <a:off x="4653237" y="1283487"/>
            <a:ext cx="2915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solidFill>
                  <a:srgbClr val="40E3F2"/>
                </a:solidFill>
                <a:latin typeface="Montserrat Black" panose="00000A00000000000000" pitchFamily="2" charset="-52"/>
              </a:rPr>
              <a:t>КАЧЕСТВО БЕЛКА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0E3F2"/>
                </a:solidFill>
                <a:effectLst/>
                <a:uLnTx/>
                <a:uFillTx/>
                <a:latin typeface="Montserrat Black" panose="00000A00000000000000" pitchFamily="2" charset="-52"/>
              </a:rPr>
              <a:t>:</a:t>
            </a: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4F0AA616-2642-FAFA-45D9-52B645FC5831}"/>
              </a:ext>
            </a:extLst>
          </p:cNvPr>
          <p:cNvSpPr/>
          <p:nvPr/>
        </p:nvSpPr>
        <p:spPr>
          <a:xfrm>
            <a:off x="4146863" y="1660266"/>
            <a:ext cx="3439453" cy="1450148"/>
          </a:xfrm>
          <a:prstGeom prst="rect">
            <a:avLst/>
          </a:prstGeom>
          <a:solidFill>
            <a:srgbClr val="40E3F2">
              <a:alpha val="6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37" name="Table 436">
            <a:extLst>
              <a:ext uri="{FF2B5EF4-FFF2-40B4-BE49-F238E27FC236}">
                <a16:creationId xmlns:a16="http://schemas.microsoft.com/office/drawing/2014/main" id="{290D7FE6-E4F7-9C59-5ED9-077AE11DD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67375"/>
              </p:ext>
            </p:extLst>
          </p:nvPr>
        </p:nvGraphicFramePr>
        <p:xfrm>
          <a:off x="4249426" y="1702890"/>
          <a:ext cx="3106414" cy="1505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683">
                  <a:extLst>
                    <a:ext uri="{9D8B030D-6E8A-4147-A177-3AD203B41FA5}">
                      <a16:colId xmlns:a16="http://schemas.microsoft.com/office/drawing/2014/main" val="1747701227"/>
                    </a:ext>
                  </a:extLst>
                </a:gridCol>
                <a:gridCol w="1053731">
                  <a:extLst>
                    <a:ext uri="{9D8B030D-6E8A-4147-A177-3AD203B41FA5}">
                      <a16:colId xmlns:a16="http://schemas.microsoft.com/office/drawing/2014/main" val="2948611260"/>
                    </a:ext>
                  </a:extLst>
                </a:gridCol>
              </a:tblGrid>
              <a:tr h="6598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Протеин по 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Барнштейну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79-82%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340419"/>
                  </a:ext>
                </a:extLst>
              </a:tr>
              <a:tr h="3825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Небелковый азот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428326"/>
                  </a:ext>
                </a:extLst>
              </a:tr>
              <a:tr h="437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БЭВ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0,7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26837"/>
                  </a:ext>
                </a:extLst>
              </a:tr>
            </a:tbl>
          </a:graphicData>
        </a:graphic>
      </p:graphicFrame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D093429D-0574-2451-2F1E-BEE25BD16389}"/>
              </a:ext>
            </a:extLst>
          </p:cNvPr>
          <p:cNvCxnSpPr>
            <a:cxnSpLocks/>
          </p:cNvCxnSpPr>
          <p:nvPr/>
        </p:nvCxnSpPr>
        <p:spPr>
          <a:xfrm>
            <a:off x="4301438" y="2214508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E3D969AF-E54A-787E-8F00-21D435130FEA}"/>
              </a:ext>
            </a:extLst>
          </p:cNvPr>
          <p:cNvCxnSpPr>
            <a:cxnSpLocks/>
          </p:cNvCxnSpPr>
          <p:nvPr/>
        </p:nvCxnSpPr>
        <p:spPr>
          <a:xfrm>
            <a:off x="4224029" y="2698500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" name="Picture 439">
            <a:extLst>
              <a:ext uri="{FF2B5EF4-FFF2-40B4-BE49-F238E27FC236}">
                <a16:creationId xmlns:a16="http://schemas.microsoft.com/office/drawing/2014/main" id="{D9126C32-126C-9B11-C109-D213FCE76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863" y="1176151"/>
            <a:ext cx="506374" cy="506374"/>
          </a:xfrm>
          <a:prstGeom prst="rect">
            <a:avLst/>
          </a:prstGeom>
        </p:spPr>
      </p:pic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93EB3C37-1274-3178-78D0-6D71C1F8CE25}"/>
              </a:ext>
            </a:extLst>
          </p:cNvPr>
          <p:cNvCxnSpPr>
            <a:cxnSpLocks/>
          </p:cNvCxnSpPr>
          <p:nvPr/>
        </p:nvCxnSpPr>
        <p:spPr>
          <a:xfrm>
            <a:off x="4301438" y="4155377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3DE22979-2CFE-DE2B-F0D7-32849C6CC0EC}"/>
              </a:ext>
            </a:extLst>
          </p:cNvPr>
          <p:cNvCxnSpPr>
            <a:cxnSpLocks/>
          </p:cNvCxnSpPr>
          <p:nvPr/>
        </p:nvCxnSpPr>
        <p:spPr>
          <a:xfrm>
            <a:off x="4301438" y="4510832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TextBox 442">
            <a:extLst>
              <a:ext uri="{FF2B5EF4-FFF2-40B4-BE49-F238E27FC236}">
                <a16:creationId xmlns:a16="http://schemas.microsoft.com/office/drawing/2014/main" id="{98223652-EB5C-F72A-9253-1D5EDF570840}"/>
              </a:ext>
            </a:extLst>
          </p:cNvPr>
          <p:cNvSpPr txBox="1"/>
          <p:nvPr/>
        </p:nvSpPr>
        <p:spPr>
          <a:xfrm>
            <a:off x="4620485" y="3402781"/>
            <a:ext cx="29164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solidFill>
                  <a:srgbClr val="FF89F5"/>
                </a:solidFill>
                <a:latin typeface="Montserrat Black" panose="00000A00000000000000" pitchFamily="2" charset="-52"/>
              </a:rPr>
              <a:t>МИНЕРАЛЫ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89F5"/>
                </a:solidFill>
                <a:effectLst/>
                <a:uLnTx/>
                <a:uFillTx/>
                <a:latin typeface="Montserrat Black" panose="00000A00000000000000" pitchFamily="2" charset="-52"/>
              </a:rPr>
              <a:t>:</a:t>
            </a:r>
          </a:p>
        </p:txBody>
      </p:sp>
      <p:pic>
        <p:nvPicPr>
          <p:cNvPr id="444" name="Picture 443">
            <a:extLst>
              <a:ext uri="{FF2B5EF4-FFF2-40B4-BE49-F238E27FC236}">
                <a16:creationId xmlns:a16="http://schemas.microsoft.com/office/drawing/2014/main" id="{99DAB4BB-6FF0-86D0-0623-F2C268DEC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4029" y="3372861"/>
            <a:ext cx="342603" cy="342603"/>
          </a:xfrm>
          <a:prstGeom prst="rect">
            <a:avLst/>
          </a:prstGeom>
        </p:spPr>
      </p:pic>
      <p:sp>
        <p:nvSpPr>
          <p:cNvPr id="445" name="Rectangle 444">
            <a:extLst>
              <a:ext uri="{FF2B5EF4-FFF2-40B4-BE49-F238E27FC236}">
                <a16:creationId xmlns:a16="http://schemas.microsoft.com/office/drawing/2014/main" id="{6166E852-1E0C-3E8E-2007-9BACAD7DDA48}"/>
              </a:ext>
            </a:extLst>
          </p:cNvPr>
          <p:cNvSpPr/>
          <p:nvPr/>
        </p:nvSpPr>
        <p:spPr>
          <a:xfrm>
            <a:off x="8059609" y="4800238"/>
            <a:ext cx="3432043" cy="1396608"/>
          </a:xfrm>
          <a:prstGeom prst="rect">
            <a:avLst/>
          </a:prstGeom>
          <a:solidFill>
            <a:schemeClr val="accent5">
              <a:lumMod val="40000"/>
              <a:lumOff val="60000"/>
              <a:alpha val="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46" name="Table 445">
            <a:extLst>
              <a:ext uri="{FF2B5EF4-FFF2-40B4-BE49-F238E27FC236}">
                <a16:creationId xmlns:a16="http://schemas.microsoft.com/office/drawing/2014/main" id="{9F4E74E2-EEDA-D1A9-AD79-C96A774ED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39307"/>
              </p:ext>
            </p:extLst>
          </p:nvPr>
        </p:nvGraphicFramePr>
        <p:xfrm>
          <a:off x="8167990" y="4884636"/>
          <a:ext cx="3106414" cy="1392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510">
                  <a:extLst>
                    <a:ext uri="{9D8B030D-6E8A-4147-A177-3AD203B41FA5}">
                      <a16:colId xmlns:a16="http://schemas.microsoft.com/office/drawing/2014/main" val="1747701227"/>
                    </a:ext>
                  </a:extLst>
                </a:gridCol>
                <a:gridCol w="1419904">
                  <a:extLst>
                    <a:ext uri="{9D8B030D-6E8A-4147-A177-3AD203B41FA5}">
                      <a16:colId xmlns:a16="http://schemas.microsoft.com/office/drawing/2014/main" val="2948611260"/>
                    </a:ext>
                  </a:extLst>
                </a:gridCol>
              </a:tblGrid>
              <a:tr h="3201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Кадмий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&lt;0,02 mg/kg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977190"/>
                  </a:ext>
                </a:extLst>
              </a:tr>
              <a:tr h="3201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Мышьяк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&lt;0,10 mg/kg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340419"/>
                  </a:ext>
                </a:extLst>
              </a:tr>
              <a:tr h="3410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Ртуть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&lt;0,01 mg/kg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26837"/>
                  </a:ext>
                </a:extLst>
              </a:tr>
              <a:tr h="41133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Свинец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&lt;1 mg/kg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873870"/>
                  </a:ext>
                </a:extLst>
              </a:tr>
            </a:tbl>
          </a:graphicData>
        </a:graphic>
      </p:graphicFrame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5926CB45-AE1A-2A17-2A40-B3F8E70723B9}"/>
              </a:ext>
            </a:extLst>
          </p:cNvPr>
          <p:cNvCxnSpPr>
            <a:cxnSpLocks/>
          </p:cNvCxnSpPr>
          <p:nvPr/>
        </p:nvCxnSpPr>
        <p:spPr>
          <a:xfrm>
            <a:off x="8254356" y="5174230"/>
            <a:ext cx="3020048" cy="0"/>
          </a:xfrm>
          <a:prstGeom prst="line">
            <a:avLst/>
          </a:prstGeom>
          <a:ln w="12700">
            <a:solidFill>
              <a:schemeClr val="accent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E7CDEF13-8F2A-19F1-5AE4-E1CA721232DE}"/>
              </a:ext>
            </a:extLst>
          </p:cNvPr>
          <p:cNvCxnSpPr>
            <a:cxnSpLocks/>
          </p:cNvCxnSpPr>
          <p:nvPr/>
        </p:nvCxnSpPr>
        <p:spPr>
          <a:xfrm>
            <a:off x="8254356" y="5529685"/>
            <a:ext cx="3020048" cy="0"/>
          </a:xfrm>
          <a:prstGeom prst="line">
            <a:avLst/>
          </a:prstGeom>
          <a:ln w="12700">
            <a:solidFill>
              <a:schemeClr val="accent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" name="Picture 512">
            <a:extLst>
              <a:ext uri="{FF2B5EF4-FFF2-40B4-BE49-F238E27FC236}">
                <a16:creationId xmlns:a16="http://schemas.microsoft.com/office/drawing/2014/main" id="{439F2D36-E34C-A092-8372-D4CBA0ABBB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684" y="4444784"/>
            <a:ext cx="297950" cy="297950"/>
          </a:xfrm>
          <a:prstGeom prst="rect">
            <a:avLst/>
          </a:prstGeom>
        </p:spPr>
      </p:pic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1DC98601-59A4-824F-38E1-2D516254BE57}"/>
              </a:ext>
            </a:extLst>
          </p:cNvPr>
          <p:cNvCxnSpPr>
            <a:cxnSpLocks/>
          </p:cNvCxnSpPr>
          <p:nvPr/>
        </p:nvCxnSpPr>
        <p:spPr>
          <a:xfrm>
            <a:off x="8254356" y="5851279"/>
            <a:ext cx="3020048" cy="0"/>
          </a:xfrm>
          <a:prstGeom prst="line">
            <a:avLst/>
          </a:prstGeom>
          <a:ln w="12700">
            <a:solidFill>
              <a:schemeClr val="accent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" name="TextBox 514">
            <a:extLst>
              <a:ext uri="{FF2B5EF4-FFF2-40B4-BE49-F238E27FC236}">
                <a16:creationId xmlns:a16="http://schemas.microsoft.com/office/drawing/2014/main" id="{CB15E820-0923-327C-B793-A1C8D9083A78}"/>
              </a:ext>
            </a:extLst>
          </p:cNvPr>
          <p:cNvSpPr txBox="1"/>
          <p:nvPr/>
        </p:nvSpPr>
        <p:spPr>
          <a:xfrm>
            <a:off x="8465099" y="4432176"/>
            <a:ext cx="32057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A4479"/>
                </a:solidFill>
                <a:effectLst/>
                <a:uLnTx/>
                <a:uFillTx/>
                <a:latin typeface="Montserrat Black" panose="00000A00000000000000" pitchFamily="2" charset="-52"/>
              </a:rPr>
              <a:t>ТЯЖЕЛЫЕ МЕТАЛЛЫ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A4479"/>
                </a:solidFill>
                <a:effectLst/>
                <a:uLnTx/>
                <a:uFillTx/>
                <a:latin typeface="Montserrat Black" panose="00000A00000000000000" pitchFamily="2" charset="-52"/>
              </a:rPr>
              <a:t>: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AD3695B2-0CAF-1ACB-3721-32E799BC9AFE}"/>
              </a:ext>
            </a:extLst>
          </p:cNvPr>
          <p:cNvSpPr txBox="1"/>
          <p:nvPr/>
        </p:nvSpPr>
        <p:spPr>
          <a:xfrm>
            <a:off x="8465099" y="1283487"/>
            <a:ext cx="30830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A2B0"/>
                </a:solidFill>
                <a:effectLst/>
                <a:uLnTx/>
                <a:uFillTx/>
                <a:latin typeface="Montserrat Black" panose="00000A00000000000000" pitchFamily="2" charset="-52"/>
              </a:rPr>
              <a:t>МИКРОБИОЛОГИЯ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A2B0"/>
                </a:solidFill>
                <a:effectLst/>
                <a:uLnTx/>
                <a:uFillTx/>
                <a:latin typeface="Montserrat Black" panose="00000A00000000000000" pitchFamily="2" charset="-52"/>
              </a:rPr>
              <a:t>:</a:t>
            </a:r>
          </a:p>
        </p:txBody>
      </p:sp>
      <p:pic>
        <p:nvPicPr>
          <p:cNvPr id="517" name="Picture 516">
            <a:extLst>
              <a:ext uri="{FF2B5EF4-FFF2-40B4-BE49-F238E27FC236}">
                <a16:creationId xmlns:a16="http://schemas.microsoft.com/office/drawing/2014/main" id="{17B4AC08-0380-9A1B-8A94-F8E22211A5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726" y="1203787"/>
            <a:ext cx="378841" cy="378841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DAA66C3E-31BC-E8A7-A793-D7BCD0FDB155}"/>
              </a:ext>
            </a:extLst>
          </p:cNvPr>
          <p:cNvSpPr/>
          <p:nvPr/>
        </p:nvSpPr>
        <p:spPr>
          <a:xfrm>
            <a:off x="8080095" y="1728106"/>
            <a:ext cx="3466943" cy="2330633"/>
          </a:xfrm>
          <a:prstGeom prst="rect">
            <a:avLst/>
          </a:prstGeom>
          <a:solidFill>
            <a:srgbClr val="00A2B0">
              <a:alpha val="6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19" name="Table 518">
            <a:extLst>
              <a:ext uri="{FF2B5EF4-FFF2-40B4-BE49-F238E27FC236}">
                <a16:creationId xmlns:a16="http://schemas.microsoft.com/office/drawing/2014/main" id="{8C6ECBF4-BFB7-B91F-2D01-89011B0EC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7000"/>
              </p:ext>
            </p:extLst>
          </p:nvPr>
        </p:nvGraphicFramePr>
        <p:xfrm>
          <a:off x="8188476" y="1888080"/>
          <a:ext cx="3106414" cy="2350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683">
                  <a:extLst>
                    <a:ext uri="{9D8B030D-6E8A-4147-A177-3AD203B41FA5}">
                      <a16:colId xmlns:a16="http://schemas.microsoft.com/office/drawing/2014/main" val="1747701227"/>
                    </a:ext>
                  </a:extLst>
                </a:gridCol>
                <a:gridCol w="1053731">
                  <a:extLst>
                    <a:ext uri="{9D8B030D-6E8A-4147-A177-3AD203B41FA5}">
                      <a16:colId xmlns:a16="http://schemas.microsoft.com/office/drawing/2014/main" val="2948611260"/>
                    </a:ext>
                  </a:extLst>
                </a:gridCol>
              </a:tblGrid>
              <a:tr h="3349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Кишечная палочка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отсут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.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977190"/>
                  </a:ext>
                </a:extLst>
              </a:tr>
              <a:tr h="3349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Бактерии протей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отсут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.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340419"/>
                  </a:ext>
                </a:extLst>
              </a:tr>
              <a:tr h="3299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Анаэробы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отсут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.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26837"/>
                  </a:ext>
                </a:extLst>
              </a:tr>
              <a:tr h="3554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Сальмонелла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отсут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.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761666"/>
                  </a:ext>
                </a:extLst>
              </a:tr>
              <a:tr h="53771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Патогенная 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пастерелла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отсут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.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143020"/>
                  </a:ext>
                </a:extLst>
              </a:tr>
              <a:tr h="1819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Энтерококки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отсут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.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869361"/>
                  </a:ext>
                </a:extLst>
              </a:tr>
            </a:tbl>
          </a:graphicData>
        </a:graphic>
      </p:graphicFrame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7AEDBBAB-1EBB-9BD5-6107-727B9B9F5E30}"/>
              </a:ext>
            </a:extLst>
          </p:cNvPr>
          <p:cNvCxnSpPr>
            <a:cxnSpLocks/>
          </p:cNvCxnSpPr>
          <p:nvPr/>
        </p:nvCxnSpPr>
        <p:spPr>
          <a:xfrm>
            <a:off x="8240604" y="2143102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02921FAA-996F-1F5D-4F62-CDB7E86C388F}"/>
              </a:ext>
            </a:extLst>
          </p:cNvPr>
          <p:cNvCxnSpPr>
            <a:cxnSpLocks/>
          </p:cNvCxnSpPr>
          <p:nvPr/>
        </p:nvCxnSpPr>
        <p:spPr>
          <a:xfrm>
            <a:off x="8274842" y="2533129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DD41CA32-5A41-323B-60DC-CB5ED211CC07}"/>
              </a:ext>
            </a:extLst>
          </p:cNvPr>
          <p:cNvCxnSpPr>
            <a:cxnSpLocks/>
          </p:cNvCxnSpPr>
          <p:nvPr/>
        </p:nvCxnSpPr>
        <p:spPr>
          <a:xfrm>
            <a:off x="8274842" y="2845865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A494FEA8-CB67-9F27-AE23-47E2B7C2B04C}"/>
              </a:ext>
            </a:extLst>
          </p:cNvPr>
          <p:cNvCxnSpPr>
            <a:cxnSpLocks/>
          </p:cNvCxnSpPr>
          <p:nvPr/>
        </p:nvCxnSpPr>
        <p:spPr>
          <a:xfrm>
            <a:off x="8274842" y="3197510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9FE794CC-F736-05D6-E8B3-62790AD51CBF}"/>
              </a:ext>
            </a:extLst>
          </p:cNvPr>
          <p:cNvCxnSpPr>
            <a:cxnSpLocks/>
          </p:cNvCxnSpPr>
          <p:nvPr/>
        </p:nvCxnSpPr>
        <p:spPr>
          <a:xfrm>
            <a:off x="8274842" y="3759485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5" name="Rectangle 524">
            <a:extLst>
              <a:ext uri="{FF2B5EF4-FFF2-40B4-BE49-F238E27FC236}">
                <a16:creationId xmlns:a16="http://schemas.microsoft.com/office/drawing/2014/main" id="{E9839927-8B3C-6AE8-16AF-2F385434678D}"/>
              </a:ext>
            </a:extLst>
          </p:cNvPr>
          <p:cNvSpPr/>
          <p:nvPr/>
        </p:nvSpPr>
        <p:spPr>
          <a:xfrm>
            <a:off x="204939" y="1620865"/>
            <a:ext cx="3466943" cy="1627687"/>
          </a:xfrm>
          <a:prstGeom prst="rect">
            <a:avLst/>
          </a:prstGeom>
          <a:solidFill>
            <a:srgbClr val="F9B233">
              <a:alpha val="6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9B2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26" name="Table 525">
            <a:extLst>
              <a:ext uri="{FF2B5EF4-FFF2-40B4-BE49-F238E27FC236}">
                <a16:creationId xmlns:a16="http://schemas.microsoft.com/office/drawing/2014/main" id="{A299BD6C-0BDF-E15B-7397-D3BACA8DD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915455"/>
              </p:ext>
            </p:extLst>
          </p:nvPr>
        </p:nvGraphicFramePr>
        <p:xfrm>
          <a:off x="302507" y="1714157"/>
          <a:ext cx="3106414" cy="1498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683">
                  <a:extLst>
                    <a:ext uri="{9D8B030D-6E8A-4147-A177-3AD203B41FA5}">
                      <a16:colId xmlns:a16="http://schemas.microsoft.com/office/drawing/2014/main" val="1747701227"/>
                    </a:ext>
                  </a:extLst>
                </a:gridCol>
                <a:gridCol w="1053731">
                  <a:extLst>
                    <a:ext uri="{9D8B030D-6E8A-4147-A177-3AD203B41FA5}">
                      <a16:colId xmlns:a16="http://schemas.microsoft.com/office/drawing/2014/main" val="2948611260"/>
                    </a:ext>
                  </a:extLst>
                </a:gridCol>
              </a:tblGrid>
              <a:tr h="3349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Сырой протеин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~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83-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85%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977190"/>
                  </a:ext>
                </a:extLst>
              </a:tr>
              <a:tr h="3349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Влага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&lt;10%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340419"/>
                  </a:ext>
                </a:extLst>
              </a:tr>
              <a:tr h="31551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Сырой жир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26837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Сырая клетчатка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114215"/>
                  </a:ext>
                </a:extLst>
              </a:tr>
              <a:tr h="1242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Сырая зола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~7,0%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297547"/>
                  </a:ext>
                </a:extLst>
              </a:tr>
            </a:tbl>
          </a:graphicData>
        </a:graphic>
      </p:graphicFrame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E0D78375-9B29-B36D-93FD-FF49364AB123}"/>
              </a:ext>
            </a:extLst>
          </p:cNvPr>
          <p:cNvCxnSpPr>
            <a:cxnSpLocks/>
          </p:cNvCxnSpPr>
          <p:nvPr/>
        </p:nvCxnSpPr>
        <p:spPr>
          <a:xfrm>
            <a:off x="428386" y="1992013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7561E33D-30C7-BAC0-F676-3939DDD099D3}"/>
              </a:ext>
            </a:extLst>
          </p:cNvPr>
          <p:cNvCxnSpPr>
            <a:cxnSpLocks/>
          </p:cNvCxnSpPr>
          <p:nvPr/>
        </p:nvCxnSpPr>
        <p:spPr>
          <a:xfrm>
            <a:off x="388873" y="2331448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TextBox 528">
            <a:extLst>
              <a:ext uri="{FF2B5EF4-FFF2-40B4-BE49-F238E27FC236}">
                <a16:creationId xmlns:a16="http://schemas.microsoft.com/office/drawing/2014/main" id="{36D2F341-ACDC-61AA-B6A5-A545EFEE4F94}"/>
              </a:ext>
            </a:extLst>
          </p:cNvPr>
          <p:cNvSpPr txBox="1"/>
          <p:nvPr/>
        </p:nvSpPr>
        <p:spPr>
          <a:xfrm>
            <a:off x="604509" y="1273772"/>
            <a:ext cx="3106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ontserrat Black" panose="00000A00000000000000" pitchFamily="2" charset="-52"/>
              </a:rPr>
              <a:t>ПИТАТЕЛЬНАЯ ЦЕННОСТЬ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9B233"/>
                </a:solidFill>
                <a:effectLst/>
                <a:uLnTx/>
                <a:uFillTx/>
                <a:latin typeface="Montserrat Black" panose="00000A00000000000000" pitchFamily="2" charset="-52"/>
              </a:rPr>
              <a:t>:</a:t>
            </a:r>
          </a:p>
        </p:txBody>
      </p:sp>
      <p:pic>
        <p:nvPicPr>
          <p:cNvPr id="530" name="Picture 529">
            <a:extLst>
              <a:ext uri="{FF2B5EF4-FFF2-40B4-BE49-F238E27FC236}">
                <a16:creationId xmlns:a16="http://schemas.microsoft.com/office/drawing/2014/main" id="{4E51924E-C938-B780-76FB-8F11F5F84F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268" y="1203510"/>
            <a:ext cx="375156" cy="375156"/>
          </a:xfrm>
          <a:prstGeom prst="rect">
            <a:avLst/>
          </a:prstGeom>
        </p:spPr>
      </p:pic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1DF42FA1-3E3C-7E63-2FC1-8FF6F3BD2CC3}"/>
              </a:ext>
            </a:extLst>
          </p:cNvPr>
          <p:cNvCxnSpPr>
            <a:cxnSpLocks/>
          </p:cNvCxnSpPr>
          <p:nvPr/>
        </p:nvCxnSpPr>
        <p:spPr>
          <a:xfrm>
            <a:off x="371424" y="2616244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2DC14CA4-54EB-2476-A7A3-BC5C705F9DDD}"/>
              </a:ext>
            </a:extLst>
          </p:cNvPr>
          <p:cNvCxnSpPr>
            <a:cxnSpLocks/>
          </p:cNvCxnSpPr>
          <p:nvPr/>
        </p:nvCxnSpPr>
        <p:spPr>
          <a:xfrm>
            <a:off x="361592" y="2942583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3" name="Picture 532">
            <a:extLst>
              <a:ext uri="{FF2B5EF4-FFF2-40B4-BE49-F238E27FC236}">
                <a16:creationId xmlns:a16="http://schemas.microsoft.com/office/drawing/2014/main" id="{35FEDF6E-DE38-5927-4128-BCF0BFEB8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91" y="3361368"/>
            <a:ext cx="423539" cy="423539"/>
          </a:xfrm>
          <a:prstGeom prst="rect">
            <a:avLst/>
          </a:prstGeom>
        </p:spPr>
      </p:pic>
      <p:sp>
        <p:nvSpPr>
          <p:cNvPr id="534" name="TextBox 533">
            <a:extLst>
              <a:ext uri="{FF2B5EF4-FFF2-40B4-BE49-F238E27FC236}">
                <a16:creationId xmlns:a16="http://schemas.microsoft.com/office/drawing/2014/main" id="{55062623-5E99-6DB0-9504-61F3B9E0E50D}"/>
              </a:ext>
            </a:extLst>
          </p:cNvPr>
          <p:cNvSpPr txBox="1"/>
          <p:nvPr/>
        </p:nvSpPr>
        <p:spPr>
          <a:xfrm>
            <a:off x="723163" y="3428071"/>
            <a:ext cx="2915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39635"/>
                </a:solidFill>
                <a:effectLst/>
                <a:uLnTx/>
                <a:uFillTx/>
                <a:latin typeface="Montserrat Black" panose="00000A00000000000000" pitchFamily="2" charset="-52"/>
              </a:rPr>
              <a:t>ЭНЕРГИЯ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39635"/>
                </a:solidFill>
                <a:effectLst/>
                <a:uLnTx/>
                <a:uFillTx/>
                <a:latin typeface="Montserrat Black" panose="00000A00000000000000" pitchFamily="2" charset="-52"/>
              </a:rPr>
              <a:t>:</a:t>
            </a:r>
          </a:p>
        </p:txBody>
      </p:sp>
      <p:graphicFrame>
        <p:nvGraphicFramePr>
          <p:cNvPr id="535" name="Table 534">
            <a:extLst>
              <a:ext uri="{FF2B5EF4-FFF2-40B4-BE49-F238E27FC236}">
                <a16:creationId xmlns:a16="http://schemas.microsoft.com/office/drawing/2014/main" id="{F9FB9A39-7352-C8AB-85C9-881BB5471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85078"/>
              </p:ext>
            </p:extLst>
          </p:nvPr>
        </p:nvGraphicFramePr>
        <p:xfrm>
          <a:off x="299811" y="3920652"/>
          <a:ext cx="3106414" cy="2524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2950">
                  <a:extLst>
                    <a:ext uri="{9D8B030D-6E8A-4147-A177-3AD203B41FA5}">
                      <a16:colId xmlns:a16="http://schemas.microsoft.com/office/drawing/2014/main" val="1747701227"/>
                    </a:ext>
                  </a:extLst>
                </a:gridCol>
                <a:gridCol w="1223464">
                  <a:extLst>
                    <a:ext uri="{9D8B030D-6E8A-4147-A177-3AD203B41FA5}">
                      <a16:colId xmlns:a16="http://schemas.microsoft.com/office/drawing/2014/main" val="2948611260"/>
                    </a:ext>
                  </a:extLst>
                </a:gridCol>
              </a:tblGrid>
              <a:tr h="3349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Ккал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/ 100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г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panose="020B0604020202020204" pitchFamily="34" charset="0"/>
                        </a:rPr>
                        <a:t>337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340419"/>
                  </a:ext>
                </a:extLst>
              </a:tr>
              <a:tr h="3349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Кдж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/ 100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г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1430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428326"/>
                  </a:ext>
                </a:extLst>
              </a:tr>
              <a:tr h="5141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Метаболизируемая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энергия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12.8 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мдж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кг</a:t>
                      </a:r>
                      <a:endParaRPr lang="en-US" sz="1500" dirty="0">
                        <a:latin typeface="Montserrat" panose="00000500000000000000" pitchFamily="2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951502"/>
                  </a:ext>
                </a:extLst>
              </a:tr>
              <a:tr h="3349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TDN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79%</a:t>
                      </a:r>
                      <a:endParaRPr lang="en-US" sz="1500" dirty="0">
                        <a:latin typeface="Montserrat" panose="00000500000000000000" pitchFamily="2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9588"/>
                  </a:ext>
                </a:extLst>
              </a:tr>
              <a:tr h="54818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Чистая энергия на поддержание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8.15 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мдж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кг</a:t>
                      </a:r>
                      <a:endParaRPr lang="en-US" sz="1500" dirty="0">
                        <a:latin typeface="Montserrat" panose="00000500000000000000" pitchFamily="2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822762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Чистая энергия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для прироста 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5.45%</a:t>
                      </a:r>
                      <a:endParaRPr lang="en-US" sz="1500" dirty="0">
                        <a:latin typeface="Montserrat" panose="00000500000000000000" pitchFamily="2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116399"/>
                  </a:ext>
                </a:extLst>
              </a:tr>
            </a:tbl>
          </a:graphicData>
        </a:graphic>
      </p:graphicFrame>
      <p:cxnSp>
        <p:nvCxnSpPr>
          <p:cNvPr id="536" name="Straight Connector 535">
            <a:extLst>
              <a:ext uri="{FF2B5EF4-FFF2-40B4-BE49-F238E27FC236}">
                <a16:creationId xmlns:a16="http://schemas.microsoft.com/office/drawing/2014/main" id="{ECD63E7D-AD40-8A36-433E-6219D6D71ADA}"/>
              </a:ext>
            </a:extLst>
          </p:cNvPr>
          <p:cNvCxnSpPr>
            <a:cxnSpLocks/>
          </p:cNvCxnSpPr>
          <p:nvPr/>
        </p:nvCxnSpPr>
        <p:spPr>
          <a:xfrm>
            <a:off x="388873" y="4189104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>
            <a:extLst>
              <a:ext uri="{FF2B5EF4-FFF2-40B4-BE49-F238E27FC236}">
                <a16:creationId xmlns:a16="http://schemas.microsoft.com/office/drawing/2014/main" id="{E26F12BC-E5EB-AFEB-DE1E-B0CC71EC8FCD}"/>
              </a:ext>
            </a:extLst>
          </p:cNvPr>
          <p:cNvCxnSpPr>
            <a:cxnSpLocks/>
          </p:cNvCxnSpPr>
          <p:nvPr/>
        </p:nvCxnSpPr>
        <p:spPr>
          <a:xfrm>
            <a:off x="4318250" y="4841167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E753DA79-8F8A-8DED-FE5E-C67052660545}"/>
              </a:ext>
            </a:extLst>
          </p:cNvPr>
          <p:cNvCxnSpPr>
            <a:cxnSpLocks/>
          </p:cNvCxnSpPr>
          <p:nvPr/>
        </p:nvCxnSpPr>
        <p:spPr>
          <a:xfrm>
            <a:off x="4301438" y="5151898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BB3BF338-B761-50DB-B75B-B7E0B5C31BA7}"/>
              </a:ext>
            </a:extLst>
          </p:cNvPr>
          <p:cNvCxnSpPr>
            <a:cxnSpLocks/>
          </p:cNvCxnSpPr>
          <p:nvPr/>
        </p:nvCxnSpPr>
        <p:spPr>
          <a:xfrm>
            <a:off x="4301438" y="5444267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728A3771-5ECC-3EB0-B33B-CCF968D7BA10}"/>
              </a:ext>
            </a:extLst>
          </p:cNvPr>
          <p:cNvCxnSpPr>
            <a:cxnSpLocks/>
          </p:cNvCxnSpPr>
          <p:nvPr/>
        </p:nvCxnSpPr>
        <p:spPr>
          <a:xfrm>
            <a:off x="4301438" y="5756457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6A739F00-2F31-29EA-C711-610608C1B291}"/>
              </a:ext>
            </a:extLst>
          </p:cNvPr>
          <p:cNvCxnSpPr>
            <a:cxnSpLocks/>
          </p:cNvCxnSpPr>
          <p:nvPr/>
        </p:nvCxnSpPr>
        <p:spPr>
          <a:xfrm>
            <a:off x="388873" y="4550999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>
            <a:extLst>
              <a:ext uri="{FF2B5EF4-FFF2-40B4-BE49-F238E27FC236}">
                <a16:creationId xmlns:a16="http://schemas.microsoft.com/office/drawing/2014/main" id="{D3CC3BF4-F2E5-869D-19D2-DF48A860334C}"/>
              </a:ext>
            </a:extLst>
          </p:cNvPr>
          <p:cNvCxnSpPr>
            <a:cxnSpLocks/>
          </p:cNvCxnSpPr>
          <p:nvPr/>
        </p:nvCxnSpPr>
        <p:spPr>
          <a:xfrm>
            <a:off x="371424" y="5076822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F9BDE740-5E2C-F868-72F1-609B06CF6C37}"/>
              </a:ext>
            </a:extLst>
          </p:cNvPr>
          <p:cNvCxnSpPr>
            <a:cxnSpLocks/>
          </p:cNvCxnSpPr>
          <p:nvPr/>
        </p:nvCxnSpPr>
        <p:spPr>
          <a:xfrm>
            <a:off x="371424" y="5388855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>
            <a:extLst>
              <a:ext uri="{FF2B5EF4-FFF2-40B4-BE49-F238E27FC236}">
                <a16:creationId xmlns:a16="http://schemas.microsoft.com/office/drawing/2014/main" id="{563A3311-8AEE-328B-16B2-5C05903E0702}"/>
              </a:ext>
            </a:extLst>
          </p:cNvPr>
          <p:cNvCxnSpPr>
            <a:cxnSpLocks/>
          </p:cNvCxnSpPr>
          <p:nvPr/>
        </p:nvCxnSpPr>
        <p:spPr>
          <a:xfrm>
            <a:off x="371424" y="5925343"/>
            <a:ext cx="3020048" cy="0"/>
          </a:xfrm>
          <a:prstGeom prst="line">
            <a:avLst/>
          </a:prstGeom>
          <a:ln w="127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E894E4A-D85C-CA25-04C5-4887BA8D253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941" y="0"/>
            <a:ext cx="2260060" cy="15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8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95E558-D8CD-D535-A35C-507E19818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987005"/>
              </p:ext>
            </p:extLst>
          </p:nvPr>
        </p:nvGraphicFramePr>
        <p:xfrm>
          <a:off x="142838" y="1403966"/>
          <a:ext cx="10979591" cy="4844352"/>
        </p:xfrm>
        <a:graphic>
          <a:graphicData uri="http://schemas.openxmlformats.org/drawingml/2006/table">
            <a:tbl>
              <a:tblPr firstRow="1" firstCol="1" bandRow="1"/>
              <a:tblGrid>
                <a:gridCol w="2411431">
                  <a:extLst>
                    <a:ext uri="{9D8B030D-6E8A-4147-A177-3AD203B41FA5}">
                      <a16:colId xmlns:a16="http://schemas.microsoft.com/office/drawing/2014/main" val="963566629"/>
                    </a:ext>
                  </a:extLst>
                </a:gridCol>
                <a:gridCol w="2771006">
                  <a:extLst>
                    <a:ext uri="{9D8B030D-6E8A-4147-A177-3AD203B41FA5}">
                      <a16:colId xmlns:a16="http://schemas.microsoft.com/office/drawing/2014/main" val="72980991"/>
                    </a:ext>
                  </a:extLst>
                </a:gridCol>
                <a:gridCol w="3367503">
                  <a:extLst>
                    <a:ext uri="{9D8B030D-6E8A-4147-A177-3AD203B41FA5}">
                      <a16:colId xmlns:a16="http://schemas.microsoft.com/office/drawing/2014/main" val="1005395395"/>
                    </a:ext>
                  </a:extLst>
                </a:gridCol>
                <a:gridCol w="2429651">
                  <a:extLst>
                    <a:ext uri="{9D8B030D-6E8A-4147-A177-3AD203B41FA5}">
                      <a16:colId xmlns:a16="http://schemas.microsoft.com/office/drawing/2014/main" val="2368059967"/>
                    </a:ext>
                  </a:extLst>
                </a:gridCol>
              </a:tblGrid>
              <a:tr h="48301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Montserrat Black" panose="00000A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Montserrat Black" panose="00000A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ontserrat Black" panose="00000A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Животный</a:t>
                      </a:r>
                      <a:r>
                        <a:rPr lang="ru-RU" sz="1400" b="0" baseline="0" dirty="0">
                          <a:effectLst/>
                          <a:latin typeface="Montserrat Black" panose="00000A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белок</a:t>
                      </a:r>
                      <a:endParaRPr lang="en-US" sz="1400" b="0" dirty="0">
                        <a:effectLst/>
                        <a:latin typeface="Montserrat Black" panose="00000A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Montserrat Black" panose="00000A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Растительный</a:t>
                      </a:r>
                      <a:r>
                        <a:rPr lang="ru-RU" sz="1400" b="0" baseline="0" dirty="0">
                          <a:solidFill>
                            <a:srgbClr val="000000"/>
                          </a:solidFill>
                          <a:effectLst/>
                          <a:latin typeface="Montserrat Black" panose="00000A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белок</a:t>
                      </a:r>
                      <a:endParaRPr lang="en-US" sz="1400" b="0" dirty="0">
                        <a:effectLst/>
                        <a:latin typeface="Montserrat Black" panose="00000A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Montserrat Black" panose="00000A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МУКА «ЭКСТРА»</a:t>
                      </a:r>
                      <a:endParaRPr lang="en-US" sz="1400" b="0" dirty="0">
                        <a:effectLst/>
                        <a:latin typeface="Montserrat Black" panose="00000A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405992"/>
                  </a:ext>
                </a:extLst>
              </a:tr>
              <a:tr h="665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БЕЛОК</a:t>
                      </a:r>
                      <a:endParaRPr lang="en-US" sz="14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До 65</a:t>
                      </a:r>
                      <a:endParaRPr lang="en-US" sz="16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600" baseline="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747962"/>
                  </a:ext>
                </a:extLst>
              </a:tr>
              <a:tr h="8889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ЖИР</a:t>
                      </a:r>
                      <a:endParaRPr lang="en-US" sz="14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До 25</a:t>
                      </a:r>
                      <a:endParaRPr lang="en-US" sz="16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До 20</a:t>
                      </a:r>
                      <a:endParaRPr lang="en-US" sz="16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80775"/>
                  </a:ext>
                </a:extLst>
              </a:tr>
              <a:tr h="823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ЗОЛА</a:t>
                      </a:r>
                      <a:endParaRPr lang="en-US" sz="14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28%(на</a:t>
                      </a:r>
                      <a:r>
                        <a:rPr lang="ru-RU" sz="1600" baseline="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примере мясокостной муки)</a:t>
                      </a:r>
                      <a:endParaRPr lang="en-US" sz="16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7%</a:t>
                      </a:r>
                      <a:endParaRPr lang="en-US" sz="16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771718"/>
                  </a:ext>
                </a:extLst>
              </a:tr>
              <a:tr h="823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ДНК</a:t>
                      </a:r>
                      <a:endParaRPr lang="en-US" sz="14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есть</a:t>
                      </a:r>
                      <a:endParaRPr lang="en-US" sz="16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нет</a:t>
                      </a:r>
                      <a:endParaRPr lang="en-US" sz="16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нет</a:t>
                      </a:r>
                      <a:endParaRPr lang="en-US" sz="16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741"/>
                  </a:ext>
                </a:extLst>
              </a:tr>
              <a:tr h="478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en-US" sz="14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НЕСТАБИЛЬНОЕ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СТАБИЛЬНОЕ*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СТАБИЛЬНОЕ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="0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045138"/>
                  </a:ext>
                </a:extLst>
              </a:tr>
              <a:tr h="6813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АМИНОКИСЛОТНЫЙ ПРОФИЛЬ</a:t>
                      </a:r>
                      <a:endParaRPr lang="en-US" sz="14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НЕСТАБИЛЬНОЕ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СТАБИЛЬНОЕ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="0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СТАБИЛЬНОЕ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="0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212865"/>
                  </a:ext>
                </a:extLst>
              </a:tr>
            </a:tbl>
          </a:graphicData>
        </a:graphic>
      </p:graphicFrame>
      <p:sp>
        <p:nvSpPr>
          <p:cNvPr id="434" name="Прямоугольник 433">
            <a:extLst>
              <a:ext uri="{FF2B5EF4-FFF2-40B4-BE49-F238E27FC236}">
                <a16:creationId xmlns:a16="http://schemas.microsoft.com/office/drawing/2014/main" id="{22C448FC-99C6-7943-9B05-787D34A00BA8}"/>
              </a:ext>
            </a:extLst>
          </p:cNvPr>
          <p:cNvSpPr/>
          <p:nvPr/>
        </p:nvSpPr>
        <p:spPr>
          <a:xfrm>
            <a:off x="670000" y="525518"/>
            <a:ext cx="8869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gradFill flip="none" rotWithShape="1">
                  <a:gsLst>
                    <a:gs pos="0">
                      <a:srgbClr val="00A2B0"/>
                    </a:gs>
                    <a:gs pos="100000">
                      <a:srgbClr val="41B4A4"/>
                    </a:gs>
                  </a:gsLst>
                  <a:lin ang="10800000" scaled="1"/>
                  <a:tileRect/>
                </a:gradFill>
                <a:latin typeface="Montserrat Black" pitchFamily="2" charset="0"/>
                <a:cs typeface="Arial" panose="020B0604020202020204" pitchFamily="34" charset="0"/>
              </a:rPr>
              <a:t>СРАВНЕНИЕ С ОСНОВНЫМИ ПРОДУКТАМИ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00A2B0"/>
                  </a:gs>
                  <a:gs pos="100000">
                    <a:srgbClr val="41B4A4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Montserrat Black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341E511-1CE3-5057-4ECF-ACD7E327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897" y="63460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333333"/>
                </a:solidFill>
                <a:latin typeface="Montserrat SemiBold" pitchFamily="2" charset="0"/>
              </a:rPr>
              <a:t>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673935-1F17-CDF6-D143-DE822AA0E6F4}"/>
              </a:ext>
            </a:extLst>
          </p:cNvPr>
          <p:cNvSpPr/>
          <p:nvPr/>
        </p:nvSpPr>
        <p:spPr>
          <a:xfrm>
            <a:off x="1031555" y="6090265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Montserrat" panose="00000500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1400" dirty="0">
              <a:latin typeface="Montserrat" panose="00000500000000000000" pitchFamily="2" charset="-52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EFFE298-6236-3B79-2D28-D5BE0C496069}"/>
              </a:ext>
            </a:extLst>
          </p:cNvPr>
          <p:cNvGrpSpPr/>
          <p:nvPr/>
        </p:nvGrpSpPr>
        <p:grpSpPr>
          <a:xfrm>
            <a:off x="9021095" y="1897781"/>
            <a:ext cx="1760511" cy="2226069"/>
            <a:chOff x="9734286" y="1897824"/>
            <a:chExt cx="1760511" cy="22645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F0EC2C-11E1-63B5-902A-23982D89062B}"/>
                </a:ext>
              </a:extLst>
            </p:cNvPr>
            <p:cNvSpPr/>
            <p:nvPr/>
          </p:nvSpPr>
          <p:spPr>
            <a:xfrm>
              <a:off x="9755708" y="1897824"/>
              <a:ext cx="1739089" cy="63576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Montserrat" panose="00000500000000000000" pitchFamily="2" charset="-52"/>
                </a:rPr>
                <a:t>83-</a:t>
              </a:r>
              <a:r>
                <a:rPr lang="en-US" sz="1600" b="1" dirty="0">
                  <a:solidFill>
                    <a:schemeClr val="tx1"/>
                  </a:solidFill>
                  <a:latin typeface="Montserrat" panose="00000500000000000000" pitchFamily="2" charset="-52"/>
                </a:rPr>
                <a:t>85%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F203419-8889-DD1F-18FA-78FEB68D820B}"/>
                </a:ext>
              </a:extLst>
            </p:cNvPr>
            <p:cNvSpPr/>
            <p:nvPr/>
          </p:nvSpPr>
          <p:spPr>
            <a:xfrm>
              <a:off x="9734286" y="3566006"/>
              <a:ext cx="1760511" cy="59634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Montserrat" panose="00000500000000000000" pitchFamily="2" charset="-52"/>
                </a:rPr>
                <a:t>&lt;</a:t>
              </a:r>
              <a:r>
                <a:rPr lang="ru-RU" sz="1400" b="1" dirty="0">
                  <a:solidFill>
                    <a:schemeClr val="tx1"/>
                  </a:solidFill>
                  <a:latin typeface="Montserrat" panose="00000500000000000000" pitchFamily="2" charset="-52"/>
                </a:rPr>
                <a:t>4</a:t>
              </a:r>
              <a:r>
                <a:rPr lang="en-US" sz="1400" b="1" dirty="0">
                  <a:solidFill>
                    <a:schemeClr val="tx1"/>
                  </a:solidFill>
                  <a:latin typeface="Montserrat" panose="00000500000000000000" pitchFamily="2" charset="-52"/>
                </a:rPr>
                <a:t>%</a:t>
              </a:r>
            </a:p>
          </p:txBody>
        </p:sp>
      </p:grp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F097A69-F822-6948-AF51-F9621BDBD5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37" y="31702"/>
            <a:ext cx="2260060" cy="151085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FE1082-8ACE-A305-3B0E-D2A03F61A267}"/>
              </a:ext>
            </a:extLst>
          </p:cNvPr>
          <p:cNvSpPr/>
          <p:nvPr/>
        </p:nvSpPr>
        <p:spPr>
          <a:xfrm>
            <a:off x="9042518" y="2685786"/>
            <a:ext cx="1739088" cy="59634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Montserrat" panose="00000500000000000000" pitchFamily="2" charset="-52"/>
              </a:rPr>
              <a:t>&lt;1%</a:t>
            </a:r>
          </a:p>
        </p:txBody>
      </p:sp>
    </p:spTree>
    <p:extLst>
      <p:ext uri="{BB962C8B-B14F-4D97-AF65-F5344CB8AC3E}">
        <p14:creationId xmlns:p14="http://schemas.microsoft.com/office/powerpoint/2010/main" val="345957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0D4ACC-3957-C839-200D-D20DA951E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514140"/>
            <a:ext cx="7772400" cy="942634"/>
          </a:xfrm>
          <a:prstGeom prst="rect">
            <a:avLst/>
          </a:prstGeom>
        </p:spPr>
      </p:pic>
      <p:sp>
        <p:nvSpPr>
          <p:cNvPr id="434" name="Прямоугольник 433">
            <a:extLst>
              <a:ext uri="{FF2B5EF4-FFF2-40B4-BE49-F238E27FC236}">
                <a16:creationId xmlns:a16="http://schemas.microsoft.com/office/drawing/2014/main" id="{22C448FC-99C6-7943-9B05-787D34A00BA8}"/>
              </a:ext>
            </a:extLst>
          </p:cNvPr>
          <p:cNvSpPr/>
          <p:nvPr/>
        </p:nvSpPr>
        <p:spPr>
          <a:xfrm>
            <a:off x="670000" y="525518"/>
            <a:ext cx="8869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gradFill flip="none" rotWithShape="1">
                  <a:gsLst>
                    <a:gs pos="0">
                      <a:srgbClr val="00A2B0"/>
                    </a:gs>
                    <a:gs pos="100000">
                      <a:srgbClr val="41B4A4"/>
                    </a:gs>
                  </a:gsLst>
                  <a:lin ang="10800000" scaled="1"/>
                  <a:tileRect/>
                </a:gradFill>
                <a:latin typeface="Montserrat Black" pitchFamily="2" charset="0"/>
                <a:cs typeface="Arial" panose="020B0604020202020204" pitchFamily="34" charset="0"/>
              </a:rPr>
              <a:t>СРАВНЕНИЕ С ОСНОВНЫМИ ПРОДУКТАМИ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00A2B0"/>
                  </a:gs>
                  <a:gs pos="100000">
                    <a:srgbClr val="41B4A4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Montserrat Black" pitchFamily="2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7B2F67-A253-3D2A-5DE4-8EA0F5F73BA6}"/>
              </a:ext>
            </a:extLst>
          </p:cNvPr>
          <p:cNvGrpSpPr/>
          <p:nvPr/>
        </p:nvGrpSpPr>
        <p:grpSpPr>
          <a:xfrm>
            <a:off x="493422" y="2430703"/>
            <a:ext cx="3184246" cy="2569387"/>
            <a:chOff x="670000" y="1369962"/>
            <a:chExt cx="3675081" cy="31414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1FC477-D531-1788-DCDD-0A93C3ACC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000" y="1369962"/>
              <a:ext cx="3675081" cy="31414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7F7BEE-BA05-F43D-F7AF-87DED1002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43" y="1550415"/>
              <a:ext cx="2831518" cy="27805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CAE3ECD-0420-D12A-5DE1-5A6E72880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409" y="2665958"/>
            <a:ext cx="2466164" cy="22595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313F9D-A263-B1B0-555B-DD027B7A0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559" y="2640540"/>
            <a:ext cx="2467310" cy="23801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3F349E-A015-2E76-31AB-65797DD61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0683" y="2622327"/>
            <a:ext cx="2319337" cy="24127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4346747-9BB7-2424-4817-87523AB9E163}"/>
              </a:ext>
            </a:extLst>
          </p:cNvPr>
          <p:cNvSpPr txBox="1"/>
          <p:nvPr/>
        </p:nvSpPr>
        <p:spPr>
          <a:xfrm>
            <a:off x="387130" y="1870960"/>
            <a:ext cx="3403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2A4B1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Мука «Экстра»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2A4B1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7003FD-A10D-434A-2833-647B5EB9D03D}"/>
              </a:ext>
            </a:extLst>
          </p:cNvPr>
          <p:cNvSpPr txBox="1"/>
          <p:nvPr/>
        </p:nvSpPr>
        <p:spPr>
          <a:xfrm>
            <a:off x="3425393" y="2119735"/>
            <a:ext cx="3403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Рыбная мука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BD3D42-26AB-8C68-AE94-1590076F9FB0}"/>
              </a:ext>
            </a:extLst>
          </p:cNvPr>
          <p:cNvSpPr txBox="1"/>
          <p:nvPr/>
        </p:nvSpPr>
        <p:spPr>
          <a:xfrm>
            <a:off x="5986551" y="2119735"/>
            <a:ext cx="3403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Мясокостная мука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71E859-16E2-B5C2-9F2C-A854131C69F5}"/>
              </a:ext>
            </a:extLst>
          </p:cNvPr>
          <p:cNvSpPr txBox="1"/>
          <p:nvPr/>
        </p:nvSpPr>
        <p:spPr>
          <a:xfrm>
            <a:off x="8649895" y="2119735"/>
            <a:ext cx="3403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Соевый шрот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B02AB0-A9E9-3831-52D4-F19D34CE3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71" y="5852765"/>
            <a:ext cx="6927794" cy="222707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341E511-1CE3-5057-4ECF-ACD7E327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897" y="63460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333333"/>
                </a:solidFill>
                <a:latin typeface="Montserrat SemiBold" pitchFamily="2" charset="0"/>
              </a:rPr>
              <a:t>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E1C2D1D-4E36-3D49-8617-F424B14102F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941" y="0"/>
            <a:ext cx="2260060" cy="1510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D34A3D-AB74-6860-54BF-9FAF3C21DE88}"/>
              </a:ext>
            </a:extLst>
          </p:cNvPr>
          <p:cNvSpPr txBox="1"/>
          <p:nvPr/>
        </p:nvSpPr>
        <p:spPr>
          <a:xfrm>
            <a:off x="670000" y="5271781"/>
            <a:ext cx="103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белок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808D31-9A39-7D88-5C1D-D25BCF132F1B}"/>
              </a:ext>
            </a:extLst>
          </p:cNvPr>
          <p:cNvSpPr/>
          <p:nvPr/>
        </p:nvSpPr>
        <p:spPr>
          <a:xfrm>
            <a:off x="2900516" y="5821917"/>
            <a:ext cx="776748" cy="307777"/>
          </a:xfrm>
          <a:prstGeom prst="rect">
            <a:avLst/>
          </a:prstGeom>
          <a:solidFill>
            <a:srgbClr val="FB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белок</a:t>
            </a:r>
            <a:endParaRPr lang="en-US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E4EEFE-1F29-8780-D6AD-239B43E89A42}"/>
              </a:ext>
            </a:extLst>
          </p:cNvPr>
          <p:cNvSpPr/>
          <p:nvPr/>
        </p:nvSpPr>
        <p:spPr>
          <a:xfrm>
            <a:off x="4227904" y="5831568"/>
            <a:ext cx="668561" cy="307777"/>
          </a:xfrm>
          <a:prstGeom prst="rect">
            <a:avLst/>
          </a:prstGeom>
          <a:solidFill>
            <a:srgbClr val="FB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жир</a:t>
            </a:r>
            <a:endParaRPr lang="en-US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4838B9-B8A0-6220-76BF-57FAEA8BF022}"/>
              </a:ext>
            </a:extLst>
          </p:cNvPr>
          <p:cNvSpPr/>
          <p:nvPr/>
        </p:nvSpPr>
        <p:spPr>
          <a:xfrm>
            <a:off x="5288636" y="5818040"/>
            <a:ext cx="899937" cy="307777"/>
          </a:xfrm>
          <a:prstGeom prst="rect">
            <a:avLst/>
          </a:prstGeom>
          <a:solidFill>
            <a:srgbClr val="FB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влага</a:t>
            </a:r>
            <a:endParaRPr lang="en-US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2A88CC-E66E-71F3-8A86-1045C30F20DA}"/>
              </a:ext>
            </a:extLst>
          </p:cNvPr>
          <p:cNvSpPr/>
          <p:nvPr/>
        </p:nvSpPr>
        <p:spPr>
          <a:xfrm>
            <a:off x="6696553" y="5796308"/>
            <a:ext cx="899937" cy="335619"/>
          </a:xfrm>
          <a:prstGeom prst="rect">
            <a:avLst/>
          </a:prstGeom>
          <a:solidFill>
            <a:srgbClr val="FB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Montserrat" panose="00000500000000000000" pitchFamily="2" charset="-52"/>
              </a:rPr>
              <a:t>клетчатка</a:t>
            </a:r>
            <a:endParaRPr lang="en-US" sz="11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A910A-FB6C-14C6-9A29-774C99F35CC5}"/>
              </a:ext>
            </a:extLst>
          </p:cNvPr>
          <p:cNvSpPr/>
          <p:nvPr/>
        </p:nvSpPr>
        <p:spPr>
          <a:xfrm>
            <a:off x="7891125" y="5810228"/>
            <a:ext cx="714791" cy="315589"/>
          </a:xfrm>
          <a:prstGeom prst="rect">
            <a:avLst/>
          </a:prstGeom>
          <a:solidFill>
            <a:srgbClr val="FB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зола</a:t>
            </a:r>
            <a:endParaRPr lang="en-US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6F401-CC2F-5B7E-70B5-015CB0A5C3A8}"/>
              </a:ext>
            </a:extLst>
          </p:cNvPr>
          <p:cNvSpPr/>
          <p:nvPr/>
        </p:nvSpPr>
        <p:spPr>
          <a:xfrm>
            <a:off x="8919503" y="5796308"/>
            <a:ext cx="714791" cy="315589"/>
          </a:xfrm>
          <a:prstGeom prst="rect">
            <a:avLst/>
          </a:prstGeom>
          <a:solidFill>
            <a:srgbClr val="FB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БЭВ</a:t>
            </a:r>
            <a:endParaRPr lang="en-US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25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5">
            <a:extLst>
              <a:ext uri="{FF2B5EF4-FFF2-40B4-BE49-F238E27FC236}">
                <a16:creationId xmlns:a16="http://schemas.microsoft.com/office/drawing/2014/main" id="{9F8422FC-9385-2ED8-143A-09D1BE69E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958" b="24033"/>
          <a:stretch/>
        </p:blipFill>
        <p:spPr>
          <a:xfrm flipH="1">
            <a:off x="21619" y="5530185"/>
            <a:ext cx="2986784" cy="137162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939F974-0DDF-C62F-6822-0324A8851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145576"/>
              </p:ext>
            </p:extLst>
          </p:nvPr>
        </p:nvGraphicFramePr>
        <p:xfrm>
          <a:off x="165371" y="1185985"/>
          <a:ext cx="11653735" cy="4999959"/>
        </p:xfrm>
        <a:graphic>
          <a:graphicData uri="http://schemas.openxmlformats.org/drawingml/2006/table">
            <a:tbl>
              <a:tblPr firstRow="1" firstCol="1" bandRow="1"/>
              <a:tblGrid>
                <a:gridCol w="2137456">
                  <a:extLst>
                    <a:ext uri="{9D8B030D-6E8A-4147-A177-3AD203B41FA5}">
                      <a16:colId xmlns:a16="http://schemas.microsoft.com/office/drawing/2014/main" val="963566629"/>
                    </a:ext>
                  </a:extLst>
                </a:gridCol>
                <a:gridCol w="1945716">
                  <a:extLst>
                    <a:ext uri="{9D8B030D-6E8A-4147-A177-3AD203B41FA5}">
                      <a16:colId xmlns:a16="http://schemas.microsoft.com/office/drawing/2014/main" val="1005395395"/>
                    </a:ext>
                  </a:extLst>
                </a:gridCol>
                <a:gridCol w="1815373">
                  <a:extLst>
                    <a:ext uri="{9D8B030D-6E8A-4147-A177-3AD203B41FA5}">
                      <a16:colId xmlns:a16="http://schemas.microsoft.com/office/drawing/2014/main" val="3851865113"/>
                    </a:ext>
                  </a:extLst>
                </a:gridCol>
                <a:gridCol w="2322095">
                  <a:extLst>
                    <a:ext uri="{9D8B030D-6E8A-4147-A177-3AD203B41FA5}">
                      <a16:colId xmlns:a16="http://schemas.microsoft.com/office/drawing/2014/main" val="955402978"/>
                    </a:ext>
                  </a:extLst>
                </a:gridCol>
                <a:gridCol w="1624263">
                  <a:extLst>
                    <a:ext uri="{9D8B030D-6E8A-4147-A177-3AD203B41FA5}">
                      <a16:colId xmlns:a16="http://schemas.microsoft.com/office/drawing/2014/main" val="2242965842"/>
                    </a:ext>
                  </a:extLst>
                </a:gridCol>
                <a:gridCol w="1808832">
                  <a:extLst>
                    <a:ext uri="{9D8B030D-6E8A-4147-A177-3AD203B41FA5}">
                      <a16:colId xmlns:a16="http://schemas.microsoft.com/office/drawing/2014/main" val="465388345"/>
                    </a:ext>
                  </a:extLst>
                </a:gridCol>
              </a:tblGrid>
              <a:tr h="694890">
                <a:tc>
                  <a:txBody>
                    <a:bodyPr/>
                    <a:lstStyle/>
                    <a:p>
                      <a:endParaRPr lang="en-US" dirty="0">
                        <a:latin typeface="Montserrat" panose="00000500000000000000" pitchFamily="2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Montserrat Black" panose="00000A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БРОЙЛЕРЫ</a:t>
                      </a:r>
                      <a:endParaRPr lang="en-US" sz="1600" b="0" dirty="0">
                        <a:effectLst/>
                        <a:latin typeface="Montserrat Black" panose="00000A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000000"/>
                          </a:solidFill>
                          <a:effectLst/>
                          <a:latin typeface="Montserrat Black" panose="00000A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НЕСУШКИ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0000"/>
                          </a:solidFill>
                          <a:effectLst/>
                          <a:latin typeface="Montserrat Black" panose="00000A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КРС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0000"/>
                          </a:solidFill>
                          <a:effectLst/>
                          <a:latin typeface="Montserrat Black" panose="00000A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(дойные)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0000"/>
                          </a:solidFill>
                          <a:effectLst/>
                          <a:latin typeface="Montserrat Black" panose="00000A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ИНДЕЙКА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0000"/>
                          </a:solidFill>
                          <a:effectLst/>
                          <a:latin typeface="Montserrat Black" panose="00000A00000000000000" pitchFamily="2" charset="-5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СВИНЬИ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-52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405992"/>
                  </a:ext>
                </a:extLst>
              </a:tr>
              <a:tr h="3504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ТЕМПЫ РОСТА</a:t>
                      </a:r>
                      <a:endParaRPr lang="en-US" sz="14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11-17%</a:t>
                      </a: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5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11-13%</a:t>
                      </a:r>
                      <a:endParaRPr lang="en-US" sz="15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5747962"/>
                  </a:ext>
                </a:extLst>
              </a:tr>
              <a:tr h="3363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КОНВЕРСИЯ КОРМА</a:t>
                      </a:r>
                      <a:endParaRPr lang="en-US" sz="14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5,1-8,6%</a:t>
                      </a: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3-5%</a:t>
                      </a: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15-27,4%</a:t>
                      </a:r>
                      <a:endParaRPr lang="en-US" sz="15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5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2-3%</a:t>
                      </a:r>
                      <a:endParaRPr lang="en-US" sz="15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3090196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МАССА ЯЙЦА</a:t>
                      </a:r>
                      <a:endParaRPr lang="en-US" sz="14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6-12%</a:t>
                      </a: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6771718"/>
                  </a:ext>
                </a:extLst>
              </a:tr>
              <a:tr h="4204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ЯЙЦЕНОСКОСТЬ</a:t>
                      </a:r>
                      <a:endParaRPr lang="en-US" sz="14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9045138"/>
                  </a:ext>
                </a:extLst>
              </a:tr>
              <a:tr h="5465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СЕБЕСТОИМОСТЬ ЯЙЦА</a:t>
                      </a:r>
                      <a:endParaRPr lang="en-US" sz="14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3,4%</a:t>
                      </a: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718591"/>
                  </a:ext>
                </a:extLst>
              </a:tr>
              <a:tr h="4882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НАДОИ</a:t>
                      </a:r>
                      <a:endParaRPr lang="en-US" sz="14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9,4-24%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4823781"/>
                  </a:ext>
                </a:extLst>
              </a:tr>
              <a:tr h="5570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ЖИРНОСТЬ МОЛОКА</a:t>
                      </a:r>
                      <a:endParaRPr lang="en-US" sz="14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0,1-0,17%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5883350"/>
                  </a:ext>
                </a:extLst>
              </a:tr>
              <a:tr h="114967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ДРУГИЕ ЭФФЕКТЫ</a:t>
                      </a:r>
                      <a:endParaRPr lang="en-US" sz="1400" dirty="0"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Стимулирует рост скелетной массы, что позволяет птице выдерживать ускоренный рост</a:t>
                      </a:r>
                    </a:p>
                  </a:txBody>
                  <a:tcPr marL="49322" marR="49322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Способствует укреплению яичной скорлупы, оперения и скелета кур-несушек</a:t>
                      </a:r>
                    </a:p>
                  </a:txBody>
                  <a:tcPr marL="49322" marR="49322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Расщепляемость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сырого протеина в рубце: 60,06%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Нерасщепляемый в рубце протеин (БПЖ): 39,94%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Переваримость сырого протеина (в тонком кишечнике): 72,6%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170497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Отмечено сокращения времени выхода индейки на убойный вес со 135 дней до 133</a:t>
                      </a:r>
                    </a:p>
                  </a:txBody>
                  <a:tcPr marL="49322" marR="49322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170497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Помогает улучшить обменные процессы в организме и повысить усвоение корма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322" marR="49322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408509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30EDA-7E69-ED95-292F-6EE5322D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120" y="63162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333333"/>
                </a:solidFill>
                <a:latin typeface="Montserrat SemiBold" pitchFamily="2" charset="0"/>
              </a:rPr>
              <a:t>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434" name="Прямоугольник 433">
            <a:extLst>
              <a:ext uri="{FF2B5EF4-FFF2-40B4-BE49-F238E27FC236}">
                <a16:creationId xmlns:a16="http://schemas.microsoft.com/office/drawing/2014/main" id="{22C448FC-99C6-7943-9B05-787D34A00BA8}"/>
              </a:ext>
            </a:extLst>
          </p:cNvPr>
          <p:cNvSpPr/>
          <p:nvPr/>
        </p:nvSpPr>
        <p:spPr>
          <a:xfrm>
            <a:off x="670000" y="427198"/>
            <a:ext cx="8336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gradFill flip="none" rotWithShape="1">
                  <a:gsLst>
                    <a:gs pos="0">
                      <a:srgbClr val="00A2B0"/>
                    </a:gs>
                    <a:gs pos="100000">
                      <a:srgbClr val="41B4A4"/>
                    </a:gs>
                  </a:gsLst>
                  <a:lin ang="10800000" scaled="1"/>
                  <a:tileRect/>
                </a:gradFill>
                <a:latin typeface="Montserrat Black" pitchFamily="2" charset="0"/>
                <a:cs typeface="Arial" panose="020B0604020202020204" pitchFamily="34" charset="0"/>
              </a:rPr>
              <a:t>ПРАКТИЧЕСКИЕ РЕЗУЛЬТАТЫ ПРИМЕНЕНИЯ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00A2B0"/>
                  </a:gs>
                  <a:gs pos="100000">
                    <a:srgbClr val="41B4A4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Montserrat Black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DD57EBF-FDE4-D898-8455-B06D0B6285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941" y="0"/>
            <a:ext cx="2260060" cy="1510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65EF09-87B8-9D22-C13D-B7C0C85F8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92" y="1152344"/>
            <a:ext cx="511028" cy="511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FB3BB2-E976-CE87-1728-A970847F9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95" y="1131847"/>
            <a:ext cx="531525" cy="531525"/>
          </a:xfrm>
          <a:prstGeom prst="rect">
            <a:avLst/>
          </a:prstGeom>
        </p:spPr>
      </p:pic>
      <p:pic>
        <p:nvPicPr>
          <p:cNvPr id="18" name="Picture 17" descr="A green arrow pointing down&#10;&#10;Description automatically generated">
            <a:extLst>
              <a:ext uri="{FF2B5EF4-FFF2-40B4-BE49-F238E27FC236}">
                <a16:creationId xmlns:a16="http://schemas.microsoft.com/office/drawing/2014/main" id="{503EA7CB-61DD-7D89-E8BA-4B6B34AB7A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39097" y="1968916"/>
            <a:ext cx="281250" cy="198419"/>
          </a:xfrm>
          <a:prstGeom prst="rect">
            <a:avLst/>
          </a:prstGeom>
        </p:spPr>
      </p:pic>
      <p:pic>
        <p:nvPicPr>
          <p:cNvPr id="20" name="Picture 19" descr="A green arrow pointing down&#10;&#10;Description automatically generated">
            <a:extLst>
              <a:ext uri="{FF2B5EF4-FFF2-40B4-BE49-F238E27FC236}">
                <a16:creationId xmlns:a16="http://schemas.microsoft.com/office/drawing/2014/main" id="{7E5C59D7-2CF7-289B-6039-756FBEFA22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97" y="2316180"/>
            <a:ext cx="281250" cy="198419"/>
          </a:xfrm>
          <a:prstGeom prst="rect">
            <a:avLst/>
          </a:prstGeom>
        </p:spPr>
      </p:pic>
      <p:pic>
        <p:nvPicPr>
          <p:cNvPr id="38" name="Picture 37" descr="A cartoon turkey with a black background&#10;&#10;Description automatically generated">
            <a:extLst>
              <a:ext uri="{FF2B5EF4-FFF2-40B4-BE49-F238E27FC236}">
                <a16:creationId xmlns:a16="http://schemas.microsoft.com/office/drawing/2014/main" id="{C2EC18D0-6ABA-6D65-067D-BBE332A913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95" y="1099121"/>
            <a:ext cx="493891" cy="493891"/>
          </a:xfrm>
          <a:prstGeom prst="rect">
            <a:avLst/>
          </a:prstGeom>
        </p:spPr>
      </p:pic>
      <p:pic>
        <p:nvPicPr>
          <p:cNvPr id="41" name="Picture 40" descr="A pink pig with black background&#10;&#10;Description automatically generated">
            <a:extLst>
              <a:ext uri="{FF2B5EF4-FFF2-40B4-BE49-F238E27FC236}">
                <a16:creationId xmlns:a16="http://schemas.microsoft.com/office/drawing/2014/main" id="{3B711F3E-F1E5-AE35-2985-BE1487238B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915" y="1038887"/>
            <a:ext cx="684835" cy="684835"/>
          </a:xfrm>
          <a:prstGeom prst="rect">
            <a:avLst/>
          </a:prstGeom>
        </p:spPr>
      </p:pic>
      <p:pic>
        <p:nvPicPr>
          <p:cNvPr id="2" name="object 143">
            <a:extLst>
              <a:ext uri="{FF2B5EF4-FFF2-40B4-BE49-F238E27FC236}">
                <a16:creationId xmlns:a16="http://schemas.microsoft.com/office/drawing/2014/main" id="{2CFFD704-CB00-DC34-07B0-137F3938BA8C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57478" y="1114132"/>
            <a:ext cx="652951" cy="566520"/>
          </a:xfrm>
          <a:prstGeom prst="rect">
            <a:avLst/>
          </a:prstGeom>
        </p:spPr>
      </p:pic>
      <p:pic>
        <p:nvPicPr>
          <p:cNvPr id="3" name="Picture 19" descr="A green arrow pointing down&#10;&#10;Description automatically generated">
            <a:extLst>
              <a:ext uri="{FF2B5EF4-FFF2-40B4-BE49-F238E27FC236}">
                <a16:creationId xmlns:a16="http://schemas.microsoft.com/office/drawing/2014/main" id="{9A427C5F-D9A8-EE1F-BB0D-04AC210D72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17" y="2307526"/>
            <a:ext cx="281250" cy="198419"/>
          </a:xfrm>
          <a:prstGeom prst="rect">
            <a:avLst/>
          </a:prstGeom>
        </p:spPr>
      </p:pic>
      <p:pic>
        <p:nvPicPr>
          <p:cNvPr id="4" name="Picture 19" descr="A green arrow pointing down&#10;&#10;Description automatically generated">
            <a:extLst>
              <a:ext uri="{FF2B5EF4-FFF2-40B4-BE49-F238E27FC236}">
                <a16:creationId xmlns:a16="http://schemas.microsoft.com/office/drawing/2014/main" id="{A232BD03-E437-7B51-037E-C6A5F63D24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92" y="2312403"/>
            <a:ext cx="281250" cy="198419"/>
          </a:xfrm>
          <a:prstGeom prst="rect">
            <a:avLst/>
          </a:prstGeom>
        </p:spPr>
      </p:pic>
      <p:pic>
        <p:nvPicPr>
          <p:cNvPr id="7" name="Picture 17" descr="A green arrow pointing down&#10;&#10;Description automatically generated">
            <a:extLst>
              <a:ext uri="{FF2B5EF4-FFF2-40B4-BE49-F238E27FC236}">
                <a16:creationId xmlns:a16="http://schemas.microsoft.com/office/drawing/2014/main" id="{78C13A43-7EE3-A598-7D71-26B6D841E6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80017" y="2636956"/>
            <a:ext cx="281250" cy="198419"/>
          </a:xfrm>
          <a:prstGeom prst="rect">
            <a:avLst/>
          </a:prstGeom>
        </p:spPr>
      </p:pic>
      <p:pic>
        <p:nvPicPr>
          <p:cNvPr id="10" name="Picture 17" descr="A green arrow pointing down&#10;&#10;Description automatically generated">
            <a:extLst>
              <a:ext uri="{FF2B5EF4-FFF2-40B4-BE49-F238E27FC236}">
                <a16:creationId xmlns:a16="http://schemas.microsoft.com/office/drawing/2014/main" id="{5E0CED34-CF40-6291-EF1F-7A108415B1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80017" y="3012548"/>
            <a:ext cx="281250" cy="198419"/>
          </a:xfrm>
          <a:prstGeom prst="rect">
            <a:avLst/>
          </a:prstGeom>
        </p:spPr>
      </p:pic>
      <p:pic>
        <p:nvPicPr>
          <p:cNvPr id="11" name="Picture 19" descr="A green arrow pointing down&#10;&#10;Description automatically generated">
            <a:extLst>
              <a:ext uri="{FF2B5EF4-FFF2-40B4-BE49-F238E27FC236}">
                <a16:creationId xmlns:a16="http://schemas.microsoft.com/office/drawing/2014/main" id="{F8513A91-DF29-C343-C526-7B9E881950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17" y="3521014"/>
            <a:ext cx="281250" cy="198419"/>
          </a:xfrm>
          <a:prstGeom prst="rect">
            <a:avLst/>
          </a:prstGeom>
        </p:spPr>
      </p:pic>
      <p:pic>
        <p:nvPicPr>
          <p:cNvPr id="21" name="Picture 17" descr="A green arrow pointing down&#10;&#10;Description automatically generated">
            <a:extLst>
              <a:ext uri="{FF2B5EF4-FFF2-40B4-BE49-F238E27FC236}">
                <a16:creationId xmlns:a16="http://schemas.microsoft.com/office/drawing/2014/main" id="{9AD1A2D9-0FE9-F4B9-CEEC-EA6A3B36B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24284" y="1958689"/>
            <a:ext cx="281250" cy="198419"/>
          </a:xfrm>
          <a:prstGeom prst="rect">
            <a:avLst/>
          </a:prstGeom>
        </p:spPr>
      </p:pic>
      <p:pic>
        <p:nvPicPr>
          <p:cNvPr id="27" name="Picture 19" descr="A green arrow pointing down&#10;&#10;Description automatically generated">
            <a:extLst>
              <a:ext uri="{FF2B5EF4-FFF2-40B4-BE49-F238E27FC236}">
                <a16:creationId xmlns:a16="http://schemas.microsoft.com/office/drawing/2014/main" id="{5AE3B582-522B-F9AC-DCF9-AB22D1E292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034" y="2308876"/>
            <a:ext cx="281250" cy="198419"/>
          </a:xfrm>
          <a:prstGeom prst="rect">
            <a:avLst/>
          </a:prstGeom>
        </p:spPr>
      </p:pic>
      <p:pic>
        <p:nvPicPr>
          <p:cNvPr id="29" name="Picture 17" descr="A green arrow pointing down&#10;&#10;Description automatically generated">
            <a:extLst>
              <a:ext uri="{FF2B5EF4-FFF2-40B4-BE49-F238E27FC236}">
                <a16:creationId xmlns:a16="http://schemas.microsoft.com/office/drawing/2014/main" id="{67B01FC7-65F7-206E-BB35-FCC7C5D27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315817" y="1958689"/>
            <a:ext cx="281250" cy="198419"/>
          </a:xfrm>
          <a:prstGeom prst="rect">
            <a:avLst/>
          </a:prstGeom>
        </p:spPr>
      </p:pic>
      <p:pic>
        <p:nvPicPr>
          <p:cNvPr id="32" name="Picture 19" descr="A green arrow pointing down&#10;&#10;Description automatically generated">
            <a:extLst>
              <a:ext uri="{FF2B5EF4-FFF2-40B4-BE49-F238E27FC236}">
                <a16:creationId xmlns:a16="http://schemas.microsoft.com/office/drawing/2014/main" id="{F96C6078-B54D-7134-9895-3F0A82EC1E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817" y="2319957"/>
            <a:ext cx="281250" cy="198419"/>
          </a:xfrm>
          <a:prstGeom prst="rect">
            <a:avLst/>
          </a:prstGeom>
        </p:spPr>
      </p:pic>
      <p:pic>
        <p:nvPicPr>
          <p:cNvPr id="37" name="Picture 17" descr="A green arrow pointing down&#10;&#10;Description automatically generated">
            <a:extLst>
              <a:ext uri="{FF2B5EF4-FFF2-40B4-BE49-F238E27FC236}">
                <a16:creationId xmlns:a16="http://schemas.microsoft.com/office/drawing/2014/main" id="{F5D1376F-2D7E-6715-0C4B-DD8BB987A3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55992" y="3989266"/>
            <a:ext cx="281250" cy="198419"/>
          </a:xfrm>
          <a:prstGeom prst="rect">
            <a:avLst/>
          </a:prstGeom>
        </p:spPr>
      </p:pic>
      <p:pic>
        <p:nvPicPr>
          <p:cNvPr id="42" name="Picture 17" descr="A green arrow pointing down&#10;&#10;Description automatically generated">
            <a:extLst>
              <a:ext uri="{FF2B5EF4-FFF2-40B4-BE49-F238E27FC236}">
                <a16:creationId xmlns:a16="http://schemas.microsoft.com/office/drawing/2014/main" id="{6B9AD301-A15D-F7CB-9349-2830568335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55992" y="4510262"/>
            <a:ext cx="281250" cy="19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6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30EDA-7E69-ED95-292F-6EE5322D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897" y="631477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755" name="Рисунок 754">
            <a:extLst>
              <a:ext uri="{FF2B5EF4-FFF2-40B4-BE49-F238E27FC236}">
                <a16:creationId xmlns:a16="http://schemas.microsoft.com/office/drawing/2014/main" id="{4CACB967-3AF9-AD7B-0F0E-CA7683FAF8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958" b="24033"/>
          <a:stretch/>
        </p:blipFill>
        <p:spPr>
          <a:xfrm flipH="1">
            <a:off x="0" y="5896246"/>
            <a:ext cx="2094271" cy="961754"/>
          </a:xfrm>
          <a:prstGeom prst="rect">
            <a:avLst/>
          </a:prstGeom>
        </p:spPr>
      </p:pic>
      <p:sp>
        <p:nvSpPr>
          <p:cNvPr id="20" name="Прямоугольник 433">
            <a:extLst>
              <a:ext uri="{FF2B5EF4-FFF2-40B4-BE49-F238E27FC236}">
                <a16:creationId xmlns:a16="http://schemas.microsoft.com/office/drawing/2014/main" id="{C29E2A3D-DB3B-EFDC-C233-ADB0DDA85FDB}"/>
              </a:ext>
            </a:extLst>
          </p:cNvPr>
          <p:cNvSpPr/>
          <p:nvPr/>
        </p:nvSpPr>
        <p:spPr>
          <a:xfrm>
            <a:off x="670000" y="525518"/>
            <a:ext cx="8336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gradFill flip="none" rotWithShape="1">
                  <a:gsLst>
                    <a:gs pos="0">
                      <a:srgbClr val="00A2B0"/>
                    </a:gs>
                    <a:gs pos="100000">
                      <a:srgbClr val="41B4A4"/>
                    </a:gs>
                  </a:gsLst>
                  <a:lin ang="10800000" scaled="1"/>
                  <a:tileRect/>
                </a:gradFill>
                <a:latin typeface="Montserrat Black" pitchFamily="2" charset="0"/>
                <a:cs typeface="Arial" panose="020B0604020202020204" pitchFamily="34" charset="0"/>
              </a:rPr>
              <a:t>РЕЗЮМЕ ПРОДУКТА (1</a:t>
            </a:r>
            <a:r>
              <a:rPr lang="fr-CA" sz="2800" b="1" dirty="0">
                <a:gradFill flip="none" rotWithShape="1">
                  <a:gsLst>
                    <a:gs pos="0">
                      <a:srgbClr val="00A2B0"/>
                    </a:gs>
                    <a:gs pos="100000">
                      <a:srgbClr val="41B4A4"/>
                    </a:gs>
                  </a:gsLst>
                  <a:lin ang="10800000" scaled="1"/>
                  <a:tileRect/>
                </a:gradFill>
                <a:latin typeface="Montserrat Black" pitchFamily="2" charset="0"/>
                <a:cs typeface="Arial" panose="020B0604020202020204" pitchFamily="34" charset="0"/>
              </a:rPr>
              <a:t>/2</a:t>
            </a:r>
            <a:r>
              <a:rPr lang="ru-RU" sz="2800" b="1" dirty="0">
                <a:gradFill flip="none" rotWithShape="1">
                  <a:gsLst>
                    <a:gs pos="0">
                      <a:srgbClr val="00A2B0"/>
                    </a:gs>
                    <a:gs pos="100000">
                      <a:srgbClr val="41B4A4"/>
                    </a:gs>
                  </a:gsLst>
                  <a:lin ang="10800000" scaled="1"/>
                  <a:tileRect/>
                </a:gradFill>
                <a:latin typeface="Montserrat Black" pitchFamily="2" charset="0"/>
                <a:cs typeface="Arial" panose="020B0604020202020204" pitchFamily="34" charset="0"/>
              </a:rPr>
              <a:t>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00A2B0"/>
                  </a:gs>
                  <a:gs pos="100000">
                    <a:srgbClr val="41B4A4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Montserrat Black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023DA43-ABF8-D427-4D42-47717C6126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941" y="0"/>
            <a:ext cx="2260060" cy="15108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046158-6173-5163-9AB2-CAF99D033BC5}"/>
              </a:ext>
            </a:extLst>
          </p:cNvPr>
          <p:cNvSpPr/>
          <p:nvPr/>
        </p:nvSpPr>
        <p:spPr>
          <a:xfrm>
            <a:off x="8669574" y="3525135"/>
            <a:ext cx="2433012" cy="2329954"/>
          </a:xfrm>
          <a:prstGeom prst="rect">
            <a:avLst/>
          </a:prstGeom>
          <a:solidFill>
            <a:srgbClr val="F2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B0B609-FD30-7DAD-3481-31A6FCFCE27A}"/>
              </a:ext>
            </a:extLst>
          </p:cNvPr>
          <p:cNvSpPr/>
          <p:nvPr/>
        </p:nvSpPr>
        <p:spPr>
          <a:xfrm>
            <a:off x="8739913" y="3565432"/>
            <a:ext cx="23626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Не содержит ДНК крупнорогатого скота (КРС), мелко рогатого скота (МРС), свиньи, птицы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Regular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AB36AC-26E8-D07C-A16E-EA8B795C05D1}"/>
              </a:ext>
            </a:extLst>
          </p:cNvPr>
          <p:cNvSpPr/>
          <p:nvPr/>
        </p:nvSpPr>
        <p:spPr>
          <a:xfrm>
            <a:off x="456883" y="3466700"/>
            <a:ext cx="2141881" cy="2388390"/>
          </a:xfrm>
          <a:prstGeom prst="rect">
            <a:avLst/>
          </a:prstGeom>
          <a:solidFill>
            <a:srgbClr val="F2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7782B2-4648-BD40-376D-304861402EA9}"/>
              </a:ext>
            </a:extLst>
          </p:cNvPr>
          <p:cNvSpPr/>
          <p:nvPr/>
        </p:nvSpPr>
        <p:spPr>
          <a:xfrm>
            <a:off x="850406" y="1138092"/>
            <a:ext cx="1390071" cy="1349406"/>
          </a:xfrm>
          <a:prstGeom prst="ellipse">
            <a:avLst/>
          </a:prstGeom>
          <a:noFill/>
          <a:ln w="603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646193-808F-48DD-4369-474BE8BA1A4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7" y="1410405"/>
            <a:ext cx="820329" cy="8203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6FC62F-FC2A-DD2C-8428-E8F246D22EE9}"/>
              </a:ext>
            </a:extLst>
          </p:cNvPr>
          <p:cNvSpPr/>
          <p:nvPr/>
        </p:nvSpPr>
        <p:spPr>
          <a:xfrm>
            <a:off x="492106" y="2640650"/>
            <a:ext cx="2106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82-8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Bold" pitchFamily="50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сырого протеина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EF1255-9C86-A6B8-E61B-9DEB5ACD3B4A}"/>
              </a:ext>
            </a:extLst>
          </p:cNvPr>
          <p:cNvCxnSpPr>
            <a:cxnSpLocks/>
          </p:cNvCxnSpPr>
          <p:nvPr/>
        </p:nvCxnSpPr>
        <p:spPr>
          <a:xfrm>
            <a:off x="456883" y="3466700"/>
            <a:ext cx="0" cy="2388390"/>
          </a:xfrm>
          <a:prstGeom prst="line">
            <a:avLst/>
          </a:prstGeom>
          <a:noFill/>
          <a:ln w="603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A90E8-B890-DBC4-560E-A9383AEF4C8E}"/>
              </a:ext>
            </a:extLst>
          </p:cNvPr>
          <p:cNvSpPr/>
          <p:nvPr/>
        </p:nvSpPr>
        <p:spPr>
          <a:xfrm>
            <a:off x="601181" y="3524767"/>
            <a:ext cx="1997592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на 30%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 больше, чем в рыбной муке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на 35-37%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больше, чем в соевом шроте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на 40-42%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 больше, чем в мясокостной муке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35AB67-649F-C9BF-A9CF-8E1C2BFD4E57}"/>
              </a:ext>
            </a:extLst>
          </p:cNvPr>
          <p:cNvSpPr/>
          <p:nvPr/>
        </p:nvSpPr>
        <p:spPr>
          <a:xfrm>
            <a:off x="3046142" y="3498774"/>
            <a:ext cx="2289525" cy="2356316"/>
          </a:xfrm>
          <a:prstGeom prst="rect">
            <a:avLst/>
          </a:prstGeom>
          <a:solidFill>
            <a:srgbClr val="F2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EE00F0-584E-AB03-8ED8-5B861D8F902A}"/>
              </a:ext>
            </a:extLst>
          </p:cNvPr>
          <p:cNvSpPr/>
          <p:nvPr/>
        </p:nvSpPr>
        <p:spPr>
          <a:xfrm>
            <a:off x="3439664" y="1170165"/>
            <a:ext cx="1390071" cy="1349406"/>
          </a:xfrm>
          <a:prstGeom prst="ellipse">
            <a:avLst/>
          </a:prstGeom>
          <a:noFill/>
          <a:ln w="603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DD5E34-A389-3AC3-A664-79905CC567E8}"/>
              </a:ext>
            </a:extLst>
          </p:cNvPr>
          <p:cNvSpPr/>
          <p:nvPr/>
        </p:nvSpPr>
        <p:spPr>
          <a:xfrm>
            <a:off x="3130649" y="2637989"/>
            <a:ext cx="2008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Основной спектр аминокислот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D07BCE-E227-EA6B-5D5F-25D408DE1962}"/>
              </a:ext>
            </a:extLst>
          </p:cNvPr>
          <p:cNvCxnSpPr>
            <a:cxnSpLocks/>
          </p:cNvCxnSpPr>
          <p:nvPr/>
        </p:nvCxnSpPr>
        <p:spPr>
          <a:xfrm>
            <a:off x="3046141" y="3498773"/>
            <a:ext cx="0" cy="2356316"/>
          </a:xfrm>
          <a:prstGeom prst="line">
            <a:avLst/>
          </a:prstGeom>
          <a:noFill/>
          <a:ln w="603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8C22EE1D-656E-43ED-61B2-2BBA23F2028B}"/>
              </a:ext>
            </a:extLst>
          </p:cNvPr>
          <p:cNvSpPr/>
          <p:nvPr/>
        </p:nvSpPr>
        <p:spPr>
          <a:xfrm>
            <a:off x="2769901" y="1623805"/>
            <a:ext cx="231112" cy="512466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41CA51-376C-23BC-6843-C4876D95E4C2}"/>
              </a:ext>
            </a:extLst>
          </p:cNvPr>
          <p:cNvSpPr/>
          <p:nvPr/>
        </p:nvSpPr>
        <p:spPr>
          <a:xfrm>
            <a:off x="3190428" y="3556840"/>
            <a:ext cx="2074901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содержит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основной спектр аминокислот и стабильный аминокислотный профиль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(в отличие от продуктов из отходов рыбной и мясной переработки)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Regular" pitchFamily="50" charset="0"/>
              <a:ea typeface="+mn-ea"/>
              <a:cs typeface="Arial" panose="020B0604020202020204" pitchFamily="34" charset="0"/>
            </a:endParaRP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F85B4A-9395-C30E-C30D-E8A1FDF0A80B}"/>
              </a:ext>
            </a:extLst>
          </p:cNvPr>
          <p:cNvSpPr/>
          <p:nvPr/>
        </p:nvSpPr>
        <p:spPr>
          <a:xfrm>
            <a:off x="5771905" y="3498774"/>
            <a:ext cx="2433012" cy="2356316"/>
          </a:xfrm>
          <a:prstGeom prst="rect">
            <a:avLst/>
          </a:prstGeom>
          <a:solidFill>
            <a:srgbClr val="F2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D5DDB6-A082-7D18-2FFF-87284B99C81B}"/>
              </a:ext>
            </a:extLst>
          </p:cNvPr>
          <p:cNvSpPr/>
          <p:nvPr/>
        </p:nvSpPr>
        <p:spPr>
          <a:xfrm>
            <a:off x="6165427" y="1170165"/>
            <a:ext cx="1390071" cy="1349406"/>
          </a:xfrm>
          <a:prstGeom prst="ellipse">
            <a:avLst/>
          </a:prstGeom>
          <a:noFill/>
          <a:ln w="603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E1F8B5-D69E-F68A-5AF7-A7952BB53A61}"/>
              </a:ext>
            </a:extLst>
          </p:cNvPr>
          <p:cNvSpPr/>
          <p:nvPr/>
        </p:nvSpPr>
        <p:spPr>
          <a:xfrm>
            <a:off x="5856412" y="2637989"/>
            <a:ext cx="2008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&gt;97%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Bold" pitchFamily="50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усвоение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FFE27C-8863-CAFA-5EA9-9810A8F0432E}"/>
              </a:ext>
            </a:extLst>
          </p:cNvPr>
          <p:cNvCxnSpPr>
            <a:cxnSpLocks/>
          </p:cNvCxnSpPr>
          <p:nvPr/>
        </p:nvCxnSpPr>
        <p:spPr>
          <a:xfrm>
            <a:off x="5771904" y="3498773"/>
            <a:ext cx="0" cy="2356316"/>
          </a:xfrm>
          <a:prstGeom prst="line">
            <a:avLst/>
          </a:prstGeom>
          <a:noFill/>
          <a:ln w="603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4251D41-04A5-388C-E415-8358C353F2FB}"/>
              </a:ext>
            </a:extLst>
          </p:cNvPr>
          <p:cNvSpPr/>
          <p:nvPr/>
        </p:nvSpPr>
        <p:spPr>
          <a:xfrm>
            <a:off x="5842244" y="3539071"/>
            <a:ext cx="2362672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имеет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высокое усвоение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в связи с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отсутствием жира (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&lt;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%);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низким содержанием клетчатки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(&lt;</a:t>
            </a:r>
            <a:r>
              <a:rPr lang="ru-RU" sz="1300" dirty="0">
                <a:solidFill>
                  <a:prstClr val="black"/>
                </a:solidFill>
                <a:latin typeface="Muller Regular" pitchFamily="50" charset="0"/>
                <a:cs typeface="Arial" panose="020B0604020202020204" pitchFamily="34" charset="0"/>
              </a:rPr>
              <a:t>1,5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%);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Regular" pitchFamily="50" charset="0"/>
              <a:ea typeface="+mn-ea"/>
              <a:cs typeface="Arial" panose="020B0604020202020204" pitchFamily="34" charset="0"/>
            </a:endParaRP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низким содержанием золы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(~7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%), в т.ч. нерастворимой 4,1-4,3%;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Times New Roman" panose="02020603050405020304" pitchFamily="18" charset="0"/>
              </a:rPr>
              <a:t>мелкой дисперсии продукта.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Regular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8378E824-A123-775B-2061-127F9A074A8B}"/>
              </a:ext>
            </a:extLst>
          </p:cNvPr>
          <p:cNvSpPr/>
          <p:nvPr/>
        </p:nvSpPr>
        <p:spPr>
          <a:xfrm>
            <a:off x="5540792" y="1619713"/>
            <a:ext cx="231112" cy="512466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F4E38212-A2D7-9A2A-78E9-8D61145FFE0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09" y="1515497"/>
            <a:ext cx="626221" cy="62622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A19CF47E-E386-7D5F-FB82-CE6CE26E67CF}"/>
              </a:ext>
            </a:extLst>
          </p:cNvPr>
          <p:cNvSpPr/>
          <p:nvPr/>
        </p:nvSpPr>
        <p:spPr>
          <a:xfrm>
            <a:off x="9063096" y="1196526"/>
            <a:ext cx="1390071" cy="1349406"/>
          </a:xfrm>
          <a:prstGeom prst="ellipse">
            <a:avLst/>
          </a:prstGeom>
          <a:noFill/>
          <a:ln w="60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D87202-8272-E4FB-1FC5-EA44AFA9169F}"/>
              </a:ext>
            </a:extLst>
          </p:cNvPr>
          <p:cNvSpPr/>
          <p:nvPr/>
        </p:nvSpPr>
        <p:spPr>
          <a:xfrm>
            <a:off x="8754080" y="2664350"/>
            <a:ext cx="220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Не содержит ДНК животных и птиц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008D924-5A5A-B8FE-8702-E6BAE1C64F44}"/>
              </a:ext>
            </a:extLst>
          </p:cNvPr>
          <p:cNvCxnSpPr>
            <a:cxnSpLocks/>
          </p:cNvCxnSpPr>
          <p:nvPr/>
        </p:nvCxnSpPr>
        <p:spPr>
          <a:xfrm>
            <a:off x="8669573" y="3525134"/>
            <a:ext cx="1" cy="2329954"/>
          </a:xfrm>
          <a:prstGeom prst="line">
            <a:avLst/>
          </a:prstGeom>
          <a:noFill/>
          <a:ln w="60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C7351892-6D8B-58F4-4130-5CBAA0EABD4C}"/>
              </a:ext>
            </a:extLst>
          </p:cNvPr>
          <p:cNvSpPr/>
          <p:nvPr/>
        </p:nvSpPr>
        <p:spPr>
          <a:xfrm>
            <a:off x="8305396" y="1619713"/>
            <a:ext cx="231112" cy="51246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0BCBB141-BA1B-04DE-5DB7-C7D092176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40" y="1599303"/>
            <a:ext cx="631431" cy="631431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A73354FD-D59A-4F84-33DD-7A92F77A10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37" y="1442574"/>
            <a:ext cx="705485" cy="7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1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30EDA-7E69-ED95-292F-6EE5322D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897" y="631477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t>8</a:t>
            </a:r>
          </a:p>
        </p:txBody>
      </p:sp>
      <p:pic>
        <p:nvPicPr>
          <p:cNvPr id="755" name="Рисунок 754">
            <a:extLst>
              <a:ext uri="{FF2B5EF4-FFF2-40B4-BE49-F238E27FC236}">
                <a16:creationId xmlns:a16="http://schemas.microsoft.com/office/drawing/2014/main" id="{4CACB967-3AF9-AD7B-0F0E-CA7683FAF8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958" b="24033"/>
          <a:stretch/>
        </p:blipFill>
        <p:spPr>
          <a:xfrm flipH="1">
            <a:off x="0" y="5896246"/>
            <a:ext cx="2094271" cy="961754"/>
          </a:xfrm>
          <a:prstGeom prst="rect">
            <a:avLst/>
          </a:prstGeom>
        </p:spPr>
      </p:pic>
      <p:sp>
        <p:nvSpPr>
          <p:cNvPr id="20" name="Прямоугольник 433">
            <a:extLst>
              <a:ext uri="{FF2B5EF4-FFF2-40B4-BE49-F238E27FC236}">
                <a16:creationId xmlns:a16="http://schemas.microsoft.com/office/drawing/2014/main" id="{C29E2A3D-DB3B-EFDC-C233-ADB0DDA85FDB}"/>
              </a:ext>
            </a:extLst>
          </p:cNvPr>
          <p:cNvSpPr/>
          <p:nvPr/>
        </p:nvSpPr>
        <p:spPr>
          <a:xfrm>
            <a:off x="670000" y="525518"/>
            <a:ext cx="8336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gradFill flip="none" rotWithShape="1">
                  <a:gsLst>
                    <a:gs pos="0">
                      <a:srgbClr val="00A2B0"/>
                    </a:gs>
                    <a:gs pos="100000">
                      <a:srgbClr val="41B4A4"/>
                    </a:gs>
                  </a:gsLst>
                  <a:lin ang="10800000" scaled="1"/>
                  <a:tileRect/>
                </a:gradFill>
                <a:latin typeface="Montserrat Black" pitchFamily="2" charset="0"/>
                <a:cs typeface="Arial" panose="020B0604020202020204" pitchFamily="34" charset="0"/>
              </a:rPr>
              <a:t>РЕЗЮМЕ ПРОДУКТА (</a:t>
            </a:r>
            <a:r>
              <a:rPr lang="en-US" sz="2800" b="1" dirty="0">
                <a:gradFill flip="none" rotWithShape="1">
                  <a:gsLst>
                    <a:gs pos="0">
                      <a:srgbClr val="00A2B0"/>
                    </a:gs>
                    <a:gs pos="100000">
                      <a:srgbClr val="41B4A4"/>
                    </a:gs>
                  </a:gsLst>
                  <a:lin ang="10800000" scaled="1"/>
                  <a:tileRect/>
                </a:gradFill>
                <a:latin typeface="Montserrat Black" pitchFamily="2" charset="0"/>
                <a:cs typeface="Arial" panose="020B0604020202020204" pitchFamily="34" charset="0"/>
              </a:rPr>
              <a:t>2</a:t>
            </a:r>
            <a:r>
              <a:rPr lang="fr-CA" sz="2800" b="1" dirty="0">
                <a:gradFill flip="none" rotWithShape="1">
                  <a:gsLst>
                    <a:gs pos="0">
                      <a:srgbClr val="00A2B0"/>
                    </a:gs>
                    <a:gs pos="100000">
                      <a:srgbClr val="41B4A4"/>
                    </a:gs>
                  </a:gsLst>
                  <a:lin ang="10800000" scaled="1"/>
                  <a:tileRect/>
                </a:gradFill>
                <a:latin typeface="Montserrat Black" pitchFamily="2" charset="0"/>
                <a:cs typeface="Arial" panose="020B0604020202020204" pitchFamily="34" charset="0"/>
              </a:rPr>
              <a:t>/2</a:t>
            </a:r>
            <a:r>
              <a:rPr lang="ru-RU" sz="2800" b="1" dirty="0">
                <a:gradFill flip="none" rotWithShape="1">
                  <a:gsLst>
                    <a:gs pos="0">
                      <a:srgbClr val="00A2B0"/>
                    </a:gs>
                    <a:gs pos="100000">
                      <a:srgbClr val="41B4A4"/>
                    </a:gs>
                  </a:gsLst>
                  <a:lin ang="10800000" scaled="1"/>
                  <a:tileRect/>
                </a:gradFill>
                <a:latin typeface="Montserrat Black" pitchFamily="2" charset="0"/>
                <a:cs typeface="Arial" panose="020B0604020202020204" pitchFamily="34" charset="0"/>
              </a:rPr>
              <a:t>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00A2B0"/>
                  </a:gs>
                  <a:gs pos="100000">
                    <a:srgbClr val="41B4A4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Montserrat Black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023DA43-ABF8-D427-4D42-47717C6126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941" y="0"/>
            <a:ext cx="2260060" cy="15108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4ABD17-701F-4C05-08C1-E96C25F6E06A}"/>
              </a:ext>
            </a:extLst>
          </p:cNvPr>
          <p:cNvSpPr/>
          <p:nvPr/>
        </p:nvSpPr>
        <p:spPr>
          <a:xfrm>
            <a:off x="1066483" y="3466700"/>
            <a:ext cx="2141881" cy="2388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E29AFF-0B44-9AC3-3A05-A41F6B97298D}"/>
              </a:ext>
            </a:extLst>
          </p:cNvPr>
          <p:cNvSpPr/>
          <p:nvPr/>
        </p:nvSpPr>
        <p:spPr>
          <a:xfrm>
            <a:off x="1460006" y="1138092"/>
            <a:ext cx="1390071" cy="1349406"/>
          </a:xfrm>
          <a:prstGeom prst="ellipse">
            <a:avLst/>
          </a:prstGeom>
          <a:noFill/>
          <a:ln w="603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99F0E7-5E7B-49F0-D57E-2C78A6DE39D4}"/>
              </a:ext>
            </a:extLst>
          </p:cNvPr>
          <p:cNvSpPr/>
          <p:nvPr/>
        </p:nvSpPr>
        <p:spPr>
          <a:xfrm>
            <a:off x="1336548" y="264065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Не содержит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 ГМО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15E26D-7EA1-FDF4-9AA5-521C4E0E05B7}"/>
              </a:ext>
            </a:extLst>
          </p:cNvPr>
          <p:cNvCxnSpPr>
            <a:cxnSpLocks/>
          </p:cNvCxnSpPr>
          <p:nvPr/>
        </p:nvCxnSpPr>
        <p:spPr>
          <a:xfrm>
            <a:off x="1066483" y="3466700"/>
            <a:ext cx="0" cy="2388390"/>
          </a:xfrm>
          <a:prstGeom prst="line">
            <a:avLst/>
          </a:prstGeom>
          <a:noFill/>
          <a:ln w="603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02CAA6B-D73E-CF27-5388-81AE15A92689}"/>
              </a:ext>
            </a:extLst>
          </p:cNvPr>
          <p:cNvSpPr/>
          <p:nvPr/>
        </p:nvSpPr>
        <p:spPr>
          <a:xfrm>
            <a:off x="1210781" y="3524767"/>
            <a:ext cx="1997592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не содержит ГМО и анти-питательные факторы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гиззерозин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, ртуть, аллергены, антигены, плесневые грибы, бакосеменные бактерии)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Regular" pitchFamily="50" charset="0"/>
              <a:ea typeface="+mn-ea"/>
              <a:cs typeface="Arial" panose="020B0604020202020204" pitchFamily="34" charset="0"/>
            </a:endParaRP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5C8982-5415-AB4B-BFC0-467041DF3C47}"/>
              </a:ext>
            </a:extLst>
          </p:cNvPr>
          <p:cNvSpPr/>
          <p:nvPr/>
        </p:nvSpPr>
        <p:spPr>
          <a:xfrm>
            <a:off x="4383530" y="3498774"/>
            <a:ext cx="2289525" cy="2356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B9E53F-6FF9-4B5E-2526-9A7329170E83}"/>
              </a:ext>
            </a:extLst>
          </p:cNvPr>
          <p:cNvSpPr/>
          <p:nvPr/>
        </p:nvSpPr>
        <p:spPr>
          <a:xfrm>
            <a:off x="4777052" y="1170165"/>
            <a:ext cx="1390071" cy="1349406"/>
          </a:xfrm>
          <a:prstGeom prst="ellipse">
            <a:avLst/>
          </a:prstGeom>
          <a:noFill/>
          <a:ln w="603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79F6C5-4B09-282F-441F-8D69AA5E1ECA}"/>
              </a:ext>
            </a:extLst>
          </p:cNvPr>
          <p:cNvSpPr/>
          <p:nvPr/>
        </p:nvSpPr>
        <p:spPr>
          <a:xfrm>
            <a:off x="4468037" y="2637989"/>
            <a:ext cx="2008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Срок годности более 12 мес.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A64D7C-FC3F-3004-0A1B-93941700B25C}"/>
              </a:ext>
            </a:extLst>
          </p:cNvPr>
          <p:cNvCxnSpPr>
            <a:cxnSpLocks/>
          </p:cNvCxnSpPr>
          <p:nvPr/>
        </p:nvCxnSpPr>
        <p:spPr>
          <a:xfrm>
            <a:off x="4383529" y="3498773"/>
            <a:ext cx="0" cy="2356316"/>
          </a:xfrm>
          <a:prstGeom prst="line">
            <a:avLst/>
          </a:prstGeom>
          <a:noFill/>
          <a:ln w="603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16783815-5C0A-54DA-CB28-3C5BF070B355}"/>
              </a:ext>
            </a:extLst>
          </p:cNvPr>
          <p:cNvSpPr/>
          <p:nvPr/>
        </p:nvSpPr>
        <p:spPr>
          <a:xfrm>
            <a:off x="3582452" y="1619713"/>
            <a:ext cx="231112" cy="51246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B7EC31-2D71-55A7-1AAD-0614954D2E85}"/>
              </a:ext>
            </a:extLst>
          </p:cNvPr>
          <p:cNvSpPr/>
          <p:nvPr/>
        </p:nvSpPr>
        <p:spPr>
          <a:xfrm>
            <a:off x="4527816" y="3556840"/>
            <a:ext cx="20749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714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может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храниться в любых условиях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без потери качества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отсутствует окисление жиров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не подвергается развитию патогенной микрофлоры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F05A16-3B65-28AF-C6DC-10BC6F58C55B}"/>
              </a:ext>
            </a:extLst>
          </p:cNvPr>
          <p:cNvSpPr/>
          <p:nvPr/>
        </p:nvSpPr>
        <p:spPr>
          <a:xfrm>
            <a:off x="7874398" y="3498774"/>
            <a:ext cx="2433012" cy="2356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AF9B53F-6781-2846-BED9-3E1BD3169C44}"/>
              </a:ext>
            </a:extLst>
          </p:cNvPr>
          <p:cNvSpPr/>
          <p:nvPr/>
        </p:nvSpPr>
        <p:spPr>
          <a:xfrm>
            <a:off x="8267920" y="1170165"/>
            <a:ext cx="1390071" cy="1349406"/>
          </a:xfrm>
          <a:prstGeom prst="ellipse">
            <a:avLst/>
          </a:prstGeom>
          <a:noFill/>
          <a:ln w="60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EFFCBE-8DFD-22F7-9BD5-BD9A52400A7E}"/>
              </a:ext>
            </a:extLst>
          </p:cNvPr>
          <p:cNvCxnSpPr>
            <a:cxnSpLocks/>
          </p:cNvCxnSpPr>
          <p:nvPr/>
        </p:nvCxnSpPr>
        <p:spPr>
          <a:xfrm>
            <a:off x="7874397" y="3498773"/>
            <a:ext cx="0" cy="2356316"/>
          </a:xfrm>
          <a:prstGeom prst="line">
            <a:avLst/>
          </a:prstGeom>
          <a:noFill/>
          <a:ln w="60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B758E47F-A5E6-8E4D-1FDC-010D6BD00A70}"/>
              </a:ext>
            </a:extLst>
          </p:cNvPr>
          <p:cNvSpPr/>
          <p:nvPr/>
        </p:nvSpPr>
        <p:spPr>
          <a:xfrm>
            <a:off x="7944737" y="3539071"/>
            <a:ext cx="23626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«защищенный» белок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0"/>
                <a:ea typeface="+mn-ea"/>
                <a:cs typeface="Arial" panose="020B0604020202020204" pitchFamily="34" charset="0"/>
              </a:rPr>
              <a:t>в продукте устойчив к расщеплению в рубце коровы на аммиак и углеродную цепочку, что критически важно для крупнорогатого скота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Regular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Arrow: Chevron 46">
            <a:extLst>
              <a:ext uri="{FF2B5EF4-FFF2-40B4-BE49-F238E27FC236}">
                <a16:creationId xmlns:a16="http://schemas.microsoft.com/office/drawing/2014/main" id="{1391942C-DB6A-91C3-334D-267054477EA7}"/>
              </a:ext>
            </a:extLst>
          </p:cNvPr>
          <p:cNvSpPr/>
          <p:nvPr/>
        </p:nvSpPr>
        <p:spPr>
          <a:xfrm>
            <a:off x="7244079" y="1619713"/>
            <a:ext cx="231112" cy="51246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7B0CA1-9AA3-F242-2CD6-F43378857CA8}"/>
              </a:ext>
            </a:extLst>
          </p:cNvPr>
          <p:cNvSpPr/>
          <p:nvPr/>
        </p:nvSpPr>
        <p:spPr>
          <a:xfrm>
            <a:off x="7571149" y="2641792"/>
            <a:ext cx="2836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Bold" pitchFamily="50" charset="0"/>
                <a:ea typeface="+mn-ea"/>
                <a:cs typeface="Arial" panose="020B0604020202020204" pitchFamily="34" charset="0"/>
              </a:rPr>
              <a:t>Содержит «защищенный» белок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 descr="Logo, icon&#10;&#10;Description automatically generated">
            <a:extLst>
              <a:ext uri="{FF2B5EF4-FFF2-40B4-BE49-F238E27FC236}">
                <a16:creationId xmlns:a16="http://schemas.microsoft.com/office/drawing/2014/main" id="{053BC319-CEE4-C7A7-0E7F-D18758713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40" y="1423995"/>
            <a:ext cx="751197" cy="751197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A537B4D-2E8F-40A0-0504-2440571F2D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22" y="1500465"/>
            <a:ext cx="674727" cy="674727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204985F9-A83B-1C9B-4964-A12C9DB70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95" y="1487190"/>
            <a:ext cx="688002" cy="6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655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16319</TotalTime>
  <Words>670</Words>
  <Application>Microsoft Office PowerPoint</Application>
  <PresentationFormat>Широкоэкранный</PresentationFormat>
  <Paragraphs>202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Black</vt:lpstr>
      <vt:lpstr>Montserrat SemiBold</vt:lpstr>
      <vt:lpstr>Muller Bold</vt:lpstr>
      <vt:lpstr>Muller Regular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Всеволод Лисовский</dc:creator>
  <cp:lastModifiedBy>Пользователь</cp:lastModifiedBy>
  <cp:revision>236</cp:revision>
  <dcterms:created xsi:type="dcterms:W3CDTF">2018-10-06T08:03:56Z</dcterms:created>
  <dcterms:modified xsi:type="dcterms:W3CDTF">2025-08-07T10:10:11Z</dcterms:modified>
</cp:coreProperties>
</file>